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5" r:id="rId2"/>
    <p:sldId id="264" r:id="rId3"/>
    <p:sldId id="257" r:id="rId4"/>
    <p:sldId id="265" r:id="rId5"/>
    <p:sldId id="268" r:id="rId6"/>
    <p:sldId id="258" r:id="rId7"/>
    <p:sldId id="279" r:id="rId8"/>
    <p:sldId id="280" r:id="rId9"/>
    <p:sldId id="261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4" r:id="rId37"/>
    <p:sldId id="375" r:id="rId38"/>
    <p:sldId id="376" r:id="rId39"/>
    <p:sldId id="379" r:id="rId40"/>
    <p:sldId id="380" r:id="rId41"/>
    <p:sldId id="381" r:id="rId42"/>
    <p:sldId id="382" r:id="rId43"/>
    <p:sldId id="383" r:id="rId44"/>
    <p:sldId id="384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3" r:id="rId54"/>
    <p:sldId id="395" r:id="rId55"/>
    <p:sldId id="394" r:id="rId56"/>
    <p:sldId id="396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EC825A5-DD0B-48F5-9EDC-CF0E592A08B9}">
          <p14:sldIdLst>
            <p14:sldId id="285"/>
            <p14:sldId id="264"/>
            <p14:sldId id="257"/>
            <p14:sldId id="265"/>
            <p14:sldId id="268"/>
            <p14:sldId id="258"/>
            <p14:sldId id="279"/>
            <p14:sldId id="280"/>
            <p14:sldId id="261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5"/>
            <p14:sldId id="394"/>
            <p14:sldId id="3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2CB"/>
    <a:srgbClr val="008E9B"/>
    <a:srgbClr val="33CC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96" autoAdjust="0"/>
    <p:restoredTop sz="94660"/>
  </p:normalViewPr>
  <p:slideViewPr>
    <p:cSldViewPr snapToGrid="0">
      <p:cViewPr varScale="1">
        <p:scale>
          <a:sx n="88" d="100"/>
          <a:sy n="88" d="100"/>
        </p:scale>
        <p:origin x="19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95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2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79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5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5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74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32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9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26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4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C9C00-2989-4AAA-AF66-F0E085B8259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6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78" y="-2176644"/>
            <a:ext cx="10034846" cy="65053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 Всероссийская студенческая олимпиада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методике преподавания иностранных языков и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4" y="14224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213" y="1679170"/>
            <a:ext cx="9943209" cy="1389187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</a:t>
            </a:r>
            <a:r>
              <a:rPr lang="ru-RU" sz="4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Испанский язык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56591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274" y="1339404"/>
            <a:ext cx="6890737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технологий на</a:t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уроке иностранного языка</a:t>
            </a:r>
            <a:r>
              <a:rPr lang="ru-RU" i="1" dirty="0"/>
              <a:t/>
            </a:r>
            <a:br>
              <a:rPr lang="ru-RU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835" y="3004458"/>
            <a:ext cx="6516757" cy="34342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Скачкова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Томский государственный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464" y="1114960"/>
            <a:ext cx="4089304" cy="532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8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30848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9295"/>
            <a:ext cx="7145383" cy="127936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использование информационно-коммуникационных технологий на уроке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иностранного языка</a:t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192" y="3666309"/>
            <a:ext cx="6440557" cy="319169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5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Лабутина Дарья</a:t>
            </a:r>
          </a:p>
          <a:p>
            <a:pPr marL="0" indent="0" algn="ctr">
              <a:buNone/>
            </a:pPr>
            <a:r>
              <a:rPr lang="ru-RU" sz="5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</a:p>
          <a:p>
            <a:pPr marL="0" indent="0" algn="ctr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лингвистический университет   им. Н.А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Добролюбова</a:t>
            </a:r>
            <a:endParaRPr lang="ru-RU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" b="5835"/>
          <a:stretch/>
        </p:blipFill>
        <p:spPr>
          <a:xfrm>
            <a:off x="7145383" y="1772986"/>
            <a:ext cx="486522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8680"/>
            <a:ext cx="12192000" cy="535637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073" y="1205774"/>
            <a:ext cx="6681715" cy="186835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моделирование коммуникативного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контекста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</a:t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иностранного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354" y="3383280"/>
            <a:ext cx="6698974" cy="336063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Арефьева Ксения</a:t>
            </a:r>
          </a:p>
          <a:p>
            <a:pPr marL="0" indent="0" algn="ctr">
              <a:buNone/>
            </a:pP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pPr marL="0" indent="0" algn="ctr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лингвистический университет     им. Н.А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Добролюбова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73" y="1205774"/>
            <a:ext cx="459521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2508" y="606244"/>
            <a:ext cx="6842561" cy="272578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язык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021541"/>
            <a:ext cx="786384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технологий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уроке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иностранного языка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569" y="3187065"/>
            <a:ext cx="7115134" cy="36709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Гусманова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Олеся</a:t>
            </a:r>
          </a:p>
          <a:p>
            <a:pPr marL="0" indent="0" algn="ctr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Мансуровна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Пермский государственный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гуманитарно-педагогический университет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58" y="1021541"/>
            <a:ext cx="4388196" cy="54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4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588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388" y="733163"/>
            <a:ext cx="6207726" cy="237579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моделирование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иностранного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596" y="3398182"/>
            <a:ext cx="5874954" cy="304972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Кузниченко</a:t>
            </a: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</a:t>
            </a:r>
          </a:p>
          <a:p>
            <a:pPr marL="0" indent="0" algn="ctr">
              <a:buNone/>
            </a:pP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Оренбургский государственный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едагогический университет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24"/>
          <a:stretch/>
        </p:blipFill>
        <p:spPr>
          <a:xfrm>
            <a:off x="7863088" y="1047906"/>
            <a:ext cx="371444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1" y="974168"/>
            <a:ext cx="6739345" cy="239671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Ценностно-ориентированный подход</a:t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обучении иностранным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002" y="3587930"/>
            <a:ext cx="6741160" cy="29497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Таштеева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Витальевна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социально-гуманитарный университет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42" y="974169"/>
            <a:ext cx="40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" y="1055369"/>
            <a:ext cx="6871063" cy="247160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информационно-коммуникационных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иностранного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4119154"/>
            <a:ext cx="6033951" cy="273884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Ахмедзаде</a:t>
            </a: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Талия</a:t>
            </a:r>
          </a:p>
          <a:p>
            <a:pPr marL="0" indent="0" algn="ctr">
              <a:buNone/>
            </a:pPr>
            <a:r>
              <a:rPr lang="ru-RU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Эльвиновна</a:t>
            </a:r>
            <a:endParaRPr lang="ru-RU" sz="4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государственный университет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7"/>
          <a:stretch/>
        </p:blipFill>
        <p:spPr>
          <a:xfrm>
            <a:off x="7282956" y="1097782"/>
            <a:ext cx="463725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8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992504"/>
            <a:ext cx="5617029" cy="193357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Гуманно-личностный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в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 иностранным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r>
              <a:rPr lang="ru-RU" dirty="0"/>
              <a:t/>
            </a:r>
            <a:br>
              <a:rPr lang="ru-RU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3426565"/>
            <a:ext cx="5720443" cy="313996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Лодыгина Валерия </a:t>
            </a:r>
          </a:p>
          <a:p>
            <a:pPr marL="0" indent="0" algn="ctr">
              <a:buNone/>
            </a:pP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Владимирский государственный университет им. А.Г.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Н.Г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Столетовых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26" y="898163"/>
            <a:ext cx="405422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5394" y="1274061"/>
            <a:ext cx="11020303" cy="403816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130 студентов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 вузов Российской Федерации</a:t>
            </a:r>
            <a:b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b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 Всероссийской студенческой олимпиады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методике преподавания иностранных языков и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2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689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49" y="1021542"/>
            <a:ext cx="6609261" cy="196549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исследовательского подхода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обучении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иностранному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языку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" y="3696789"/>
            <a:ext cx="6400800" cy="3161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Дегтярева Милана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</a:p>
          <a:p>
            <a:pPr marL="0" indent="0">
              <a:buNone/>
            </a:pP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Ленинградский государственный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им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А.С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Пушкина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0" t="12641" r="17694"/>
          <a:stretch/>
        </p:blipFill>
        <p:spPr>
          <a:xfrm>
            <a:off x="7900898" y="1021542"/>
            <a:ext cx="413772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282" y="1247212"/>
            <a:ext cx="6894912" cy="209687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групповых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обучения </a:t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иностранному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языку</a:t>
            </a:r>
            <a:r>
              <a:rPr lang="ru-RU" dirty="0"/>
              <a:t/>
            </a:r>
            <a:br>
              <a:rPr lang="ru-RU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716" y="3972156"/>
            <a:ext cx="5774393" cy="245173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Копылова Мария</a:t>
            </a:r>
          </a:p>
          <a:p>
            <a:pPr marL="0" indent="0" algn="ctr">
              <a:buNone/>
            </a:pP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Дмитриевна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Омский государственный университет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7"/>
          <a:stretch/>
        </p:blipFill>
        <p:spPr>
          <a:xfrm>
            <a:off x="7547383" y="1023891"/>
            <a:ext cx="419617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99" y="682897"/>
            <a:ext cx="6244144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артистизм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760" y="3197225"/>
            <a:ext cx="5685971" cy="31527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Пойда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Вячеславовна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Воронежский государственный</a:t>
            </a:r>
            <a:b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университет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98" y="971523"/>
            <a:ext cx="4191463" cy="558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980" y="731520"/>
            <a:ext cx="586994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Гуманистический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934" y="2625634"/>
            <a:ext cx="5429729" cy="3894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 Роман 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Владимирович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государственный университет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05" y="1704109"/>
            <a:ext cx="4815935" cy="48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3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689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289" y="1027066"/>
            <a:ext cx="616458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стиль урока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иностранного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289" y="3674745"/>
            <a:ext cx="6028014" cy="273621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Гиниятов</a:t>
            </a: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Айзат</a:t>
            </a:r>
            <a:endParaRPr lang="ru-RU" sz="4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Данилович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(Приволжский) федеральный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06" y="1027066"/>
            <a:ext cx="415125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666228"/>
            <a:ext cx="5537563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2495007"/>
            <a:ext cx="5629003" cy="39759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Обухова Дарья 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социально-гуманитарный университет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4"/>
          <a:stretch/>
        </p:blipFill>
        <p:spPr>
          <a:xfrm>
            <a:off x="7157258" y="1070997"/>
            <a:ext cx="460504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860" y="736440"/>
            <a:ext cx="5823494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2062003"/>
            <a:ext cx="5681254" cy="45013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Солдатова Ксения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лингвистический университет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Н.А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Добролюбова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1"/>
          <a:stretch/>
        </p:blipFill>
        <p:spPr>
          <a:xfrm>
            <a:off x="6898982" y="1058295"/>
            <a:ext cx="477473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17" y="932860"/>
            <a:ext cx="5430949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r>
              <a:rPr lang="ru-RU" dirty="0"/>
              <a:t/>
            </a:r>
            <a:br>
              <a:rPr lang="ru-RU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19" y="2076995"/>
            <a:ext cx="5806441" cy="44152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Пономарева Юлия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b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Козьмы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Минина 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17966" r="8432"/>
          <a:stretch/>
        </p:blipFill>
        <p:spPr>
          <a:xfrm>
            <a:off x="6738982" y="1092241"/>
            <a:ext cx="514049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2251" y="1969136"/>
            <a:ext cx="6867500" cy="133099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язык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9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78" y="1359113"/>
            <a:ext cx="6760622" cy="168888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моделирование коммуникативного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контекста на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уроке иностранного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069" y="3587931"/>
            <a:ext cx="6416040" cy="30031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Рачкова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Ангелина 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государственный университет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96" y="941102"/>
            <a:ext cx="465666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>
            <a:normAutofit fontScale="850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государственный национальный исследовательский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Башкирского государственного университета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Брянский государственный университет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Владимирский государственный университет им. А.Г. и Н.Г. Столетовых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социально-гуманитарный университет, г. Коломна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(Приволжский) федеральный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государственный университет им. К.Э. Циолковского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Кубанский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Ленинградский государственный университет им. А.С.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государственный университет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государственный университет им. М.В. 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лингвистический университет им. Н. А. Добролюбова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педагогический университет им. Козьмы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71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3" y="818197"/>
            <a:ext cx="7119257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Гуманно-личностный подход в обучении иностранным языкам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760" y="3237865"/>
            <a:ext cx="6783251" cy="31832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Моторина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 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Ярославовна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Сыктывкарский государственный университет им. Питирима Сорокина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327" y="1021120"/>
            <a:ext cx="404999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1" y="1359415"/>
            <a:ext cx="6930934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использование исследовательского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подхода в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 иностранному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языку</a:t>
            </a:r>
            <a:r>
              <a:rPr lang="ru-RU" dirty="0"/>
              <a:t/>
            </a:r>
            <a:br>
              <a:rPr lang="ru-RU" dirty="0"/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" y="3226527"/>
            <a:ext cx="6839494" cy="3838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Юдаков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Константинович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Самарский государственный социально-педагогический университет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0" t="18723" r="15560" b="-193"/>
          <a:stretch/>
        </p:blipFill>
        <p:spPr>
          <a:xfrm>
            <a:off x="7197635" y="997528"/>
            <a:ext cx="464237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774" y="1301608"/>
            <a:ext cx="6538723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арт-технологий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иностранного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r>
              <a:rPr lang="ru-RU" dirty="0"/>
              <a:t/>
            </a:r>
            <a:br>
              <a:rPr lang="ru-RU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771" y="3373356"/>
            <a:ext cx="6548120" cy="3228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Главацкая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Витальевна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Брянский государственный университет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14" y="1064028"/>
            <a:ext cx="472541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" y="1000089"/>
            <a:ext cx="7249886" cy="210887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Ценностно-ориентированный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обучении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иностранным языкам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382" y="3203172"/>
            <a:ext cx="7208520" cy="34950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Андрейченко Ксения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Олеговна</a:t>
            </a: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государственный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им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К.Э. Циолковского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902" y="1000089"/>
            <a:ext cx="407527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4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994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583" y="748686"/>
            <a:ext cx="557784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2960335"/>
            <a:ext cx="6478089" cy="3101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Бородина Анна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университет дружбы народов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215" y="1277073"/>
            <a:ext cx="4032852" cy="537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705304"/>
            <a:ext cx="6125391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30" y="2705622"/>
            <a:ext cx="6191794" cy="345314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Мансурова Софья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Рустамовна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лингвистический университет      им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Н.А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Добролюбова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72" y="1017466"/>
            <a:ext cx="405000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9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892809"/>
            <a:ext cx="5354683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194" y="3083015"/>
            <a:ext cx="6249126" cy="29599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Галдунц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Изабелла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Аркадьевна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университет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92" y="1147156"/>
            <a:ext cx="4626108" cy="54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739036"/>
            <a:ext cx="5642066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926" y="3006247"/>
            <a:ext cx="6076943" cy="31345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Зелинская Анна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государственный университет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91" y="966651"/>
            <a:ext cx="4089581" cy="54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625157"/>
            <a:ext cx="5498374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2934710"/>
            <a:ext cx="5498374" cy="304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Филатов Алексей 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социально-гуманитарный университет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085" y="1014153"/>
            <a:ext cx="4617078" cy="5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631" y="1969136"/>
            <a:ext cx="11249495" cy="1364249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8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85000" lnSpcReduction="10000"/>
          </a:bodyPr>
          <a:lstStyle/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Омский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им. Ф.М.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Достоевского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Оренбургский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Пермский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гуманитарно-педагогический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Российский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дружбы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 Самарский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социально-педагогический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Северный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(Арктический) федеральный университет им. М.В.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Ломоносова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Башкирского государственного университета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 Сыктывкарский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им. П.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Сорокина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 Томский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 Тюменский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 Удмуртский государственный университет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 Ульяновский государственный педагогический университет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 Уральский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университет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08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756511"/>
            <a:ext cx="5877197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финала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604" y="3110412"/>
            <a:ext cx="577269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Шулаков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Данил 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Сергеевич</a:t>
            </a: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Омский государственный университет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96" y="1199309"/>
            <a:ext cx="3601193" cy="540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7944" y="1670136"/>
            <a:ext cx="5760001" cy="4320000"/>
          </a:xfrm>
        </p:spPr>
      </p:pic>
      <p:sp>
        <p:nvSpPr>
          <p:cNvPr id="6" name="TextBox 5"/>
          <p:cNvSpPr txBox="1"/>
          <p:nvPr/>
        </p:nvSpPr>
        <p:spPr>
          <a:xfrm>
            <a:off x="230073" y="3247650"/>
            <a:ext cx="6930222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Бикмухаметова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Динара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Ранисовна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Стерлитамакский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Башкирского государственного университета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" y="995082"/>
            <a:ext cx="7960658" cy="1909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моделирование коммуникативного контекста на уроке </a:t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иностранного языка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0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4470" y="3663977"/>
            <a:ext cx="653578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Тронина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Дарья 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Уральский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178" y="1083229"/>
            <a:ext cx="4042105" cy="5400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3302" y="1256472"/>
            <a:ext cx="6893704" cy="165654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использование инновационных технологий на уроке </a:t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иностранного языка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55983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0135" y="3458394"/>
            <a:ext cx="648561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Кузьменкина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Владиславовна</a:t>
            </a: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Шадринский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</a:t>
            </a: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едагогический университет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4" r="19694" b="6136"/>
          <a:stretch/>
        </p:blipFill>
        <p:spPr>
          <a:xfrm>
            <a:off x="7531248" y="1013049"/>
            <a:ext cx="4275400" cy="5400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7256" y="1152519"/>
            <a:ext cx="6668494" cy="181275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игровое моделирование на уроке иностранного языка</a:t>
            </a:r>
            <a:r>
              <a:rPr lang="ru-RU" i="1" dirty="0"/>
              <a:t/>
            </a:r>
            <a:br>
              <a:rPr lang="ru-RU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5739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5795" y="3055362"/>
            <a:ext cx="7188926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Маркова Елена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Романовна</a:t>
            </a: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Пермский государственный гуманитарно-педагогический</a:t>
            </a: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89" y="1077313"/>
            <a:ext cx="4050001" cy="5400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72095" y="1305871"/>
            <a:ext cx="6120146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Ценностный потенциал урока иностранного языка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2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09006" y="3401393"/>
            <a:ext cx="65444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Широкова Анастасия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Валерьевна</a:t>
            </a: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Бирский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Башкирского государственного университета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9339" r="14207"/>
          <a:stretch/>
        </p:blipFill>
        <p:spPr>
          <a:xfrm>
            <a:off x="7499531" y="1048381"/>
            <a:ext cx="4537729" cy="5400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15109" y="1293888"/>
            <a:ext cx="5828937" cy="176282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потенциал урока иностранного языка</a:t>
            </a:r>
            <a:r>
              <a:rPr lang="ru-RU" i="1" dirty="0"/>
              <a:t/>
            </a:r>
            <a:br>
              <a:rPr lang="ru-RU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16226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9100" y="2910105"/>
            <a:ext cx="728022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Князева Вероника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Оренбургский государственный </a:t>
            </a: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едагогический университет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" b="8629"/>
          <a:stretch/>
        </p:blipFill>
        <p:spPr>
          <a:xfrm>
            <a:off x="7699326" y="1053231"/>
            <a:ext cx="4218686" cy="54000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5110" y="1293888"/>
            <a:ext cx="6586582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потенциал урока иностранного языка 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3830" y="3273594"/>
            <a:ext cx="6850742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Панина Анастасия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педагогический университет</a:t>
            </a: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Козьмы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Минина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68" y="932649"/>
            <a:ext cx="4050001" cy="5400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9817" y="1507415"/>
            <a:ext cx="6805749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Личностно-ориентированный подход в обучении иностранным языкам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3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55983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5110" y="3378926"/>
            <a:ext cx="658161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Благодир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Воронежский государственный университет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9"/>
          <a:stretch/>
        </p:blipFill>
        <p:spPr>
          <a:xfrm>
            <a:off x="7740116" y="1072824"/>
            <a:ext cx="4107125" cy="5400000"/>
          </a:xfr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5110" y="1293888"/>
            <a:ext cx="6860902" cy="167532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использование средств педагогической коммуникации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8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5739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6755" y="3596720"/>
            <a:ext cx="736745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Лещук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Софья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Павловна</a:t>
            </a: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государственный </a:t>
            </a: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b="12385"/>
          <a:stretch/>
        </p:blipFill>
        <p:spPr>
          <a:xfrm>
            <a:off x="7720469" y="1086062"/>
            <a:ext cx="4180594" cy="5400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3018" y="695740"/>
            <a:ext cx="6740113" cy="3092490"/>
          </a:xfrm>
        </p:spPr>
        <p:txBody>
          <a:bodyPr>
            <a:noAutofit/>
          </a:bodyPr>
          <a:lstStyle/>
          <a:p>
            <a:pPr lvl="0"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использование групповых технологий обучения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иностранному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языку </a:t>
            </a:r>
          </a:p>
        </p:txBody>
      </p:sp>
    </p:spTree>
    <p:extLst>
      <p:ext uri="{BB962C8B-B14F-4D97-AF65-F5344CB8AC3E}">
        <p14:creationId xmlns:p14="http://schemas.microsoft.com/office/powerpoint/2010/main" val="30314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4213" y="1438101"/>
            <a:ext cx="10177351" cy="298255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Члены жюри</a:t>
            </a:r>
            <a:b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 Всероссийской студенческой олимпиады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методике преподавания иностранных языков и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6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75861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9770" y="3016555"/>
            <a:ext cx="612553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Носкова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Дмитриевна</a:t>
            </a: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Ульяновский государственный</a:t>
            </a: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едагогический университет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4" b="-4017"/>
          <a:stretch/>
        </p:blipFill>
        <p:spPr>
          <a:xfrm>
            <a:off x="7645581" y="1279096"/>
            <a:ext cx="4023805" cy="5400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9057" y="987697"/>
            <a:ext cx="5943698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урок иностранного языка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8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07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9069" y="2914360"/>
            <a:ext cx="6588035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Розова Ольга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Олеговна</a:t>
            </a: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 (Арктический) федеральный университет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М.В. Ломоносова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75" y="1117595"/>
            <a:ext cx="3418455" cy="5400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15110" y="836024"/>
            <a:ext cx="6455954" cy="178342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Гуманистический потенциал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417"/>
            <a:ext cx="12192000" cy="596348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9101" y="2854646"/>
            <a:ext cx="543306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Валиева Ксения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Всеволодовна</a:t>
            </a: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государственный университет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r="4871"/>
          <a:stretch/>
        </p:blipFill>
        <p:spPr>
          <a:xfrm>
            <a:off x="7081630" y="1537063"/>
            <a:ext cx="4691270" cy="4679678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19100" y="782451"/>
            <a:ext cx="53285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6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791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0287" y="2636251"/>
            <a:ext cx="528755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Анастасия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Олеговна</a:t>
            </a: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(Приволжский) федеральный университет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0" y="1132115"/>
            <a:ext cx="4050000" cy="5400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19100" y="666228"/>
            <a:ext cx="5472249" cy="1325563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9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418"/>
            <a:ext cx="12192000" cy="675861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4766" y="2294457"/>
            <a:ext cx="5133704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Мыльникова Александра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Олеговна</a:t>
            </a: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государственный университет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568" y="1542459"/>
            <a:ext cx="4328159" cy="478765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19100" y="968894"/>
            <a:ext cx="54983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4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36104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174" y="2129247"/>
            <a:ext cx="5292729" cy="45511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Адасова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Евгеньевна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государственный университет им. М.В. Ломоносова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81" y="1329009"/>
            <a:ext cx="4693919" cy="505460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19100" y="666228"/>
            <a:ext cx="11353800" cy="1325563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9100" y="1991791"/>
            <a:ext cx="60078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Савина Александра 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лингвистический университет </a:t>
            </a:r>
          </a:p>
          <a:p>
            <a:pPr algn="ctr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А.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Добролюбова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31" y="1414453"/>
            <a:ext cx="3843746" cy="5124994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92330" y="666228"/>
            <a:ext cx="5734595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</p:txBody>
      </p:sp>
    </p:spTree>
    <p:extLst>
      <p:ext uri="{BB962C8B-B14F-4D97-AF65-F5344CB8AC3E}">
        <p14:creationId xmlns:p14="http://schemas.microsoft.com/office/powerpoint/2010/main" val="32435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151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31520"/>
            <a:ext cx="12057017" cy="6126480"/>
          </a:xfrm>
        </p:spPr>
        <p:txBody>
          <a:bodyPr>
            <a:normAutofit fontScale="850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Басова Ирина Анатольевна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теории преподавания иностранных языков, Московский государственный университет им. М.В. 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Бахтиозина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Георгиевна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филологических наук, доцент кафедры теории преподавания иностранных языков, Московский государственный университет им. М.В. 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Глумова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Петровна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начальник научно-исследовательской лаборатории Центра непрерывного повышения профессионального мастерства педагогических работников, Нижегородский государственный лингвистический университет им. Н.А. Добролюбова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Лапшина Мария Алексеевна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языка МАОУ «Лицей № 25»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Мосина Маргарита Александровна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доктор педагогических наук, профессор кафедры методики преподавания иностранных языков, Пермский государственный гуманитарно-педагогический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Трифонова Ирина Станиславовна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наук, доцент кафедры теории языка, межкультурной коммуникации и зарубежной лингвистики, Удмуртский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Хасанова Ольга Владимировна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теории и практики преподавания иностранных языков Института филологии и межкультурной коммуникации, Казанский (Приволжский) федеральный университет)</a:t>
            </a:r>
          </a:p>
        </p:txBody>
      </p:sp>
    </p:spTree>
    <p:extLst>
      <p:ext uri="{BB962C8B-B14F-4D97-AF65-F5344CB8AC3E}">
        <p14:creationId xmlns:p14="http://schemas.microsoft.com/office/powerpoint/2010/main" val="17298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989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809897"/>
            <a:ext cx="11965576" cy="5367066"/>
          </a:xfrm>
        </p:spPr>
        <p:txBody>
          <a:bodyPr>
            <a:noAutofit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Гузь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Алексеевна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немецкой филологии, Южный федеральный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Кириллова Татьяна Львовна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немецкого языка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«Лингвистический лицей № 22»,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Ижевск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Мерзлякова Наталия Павловна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филологических наук, доцент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перевода и прикладной лингвистики, Удмуртский государственный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Опарин Марк Васильевич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филологических наук,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перевода и прикладной, Удмуртский государственный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Рахматуллина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Альфия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Наримановна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ссистент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немецкой филологии, Тюменский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Тройникова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Валентиновна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наук, доцент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перевода и прикладной лингвистики, Удмуртский государственный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Хасанова Лилия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Ильдусовна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перевода и прикладной лингвистики, Удмуртский государственный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8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744582"/>
            <a:ext cx="11795760" cy="6113417"/>
          </a:xfrm>
        </p:spPr>
        <p:txBody>
          <a:bodyPr>
            <a:normAutofit fontScale="925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Гераскевич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Валерьевна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лингвистического образования и межкультурной коммуникации,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Ильина Юлия Николаевна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филологических наук, доцент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романской филологии, второго иностранного языка и лингводидактики ИЯЛ, Удмуртский государственный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Мифтахутдинова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Николаевна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романской филологии, второго иностранного языка и лингводидактики ИЯЛ, Удмуртский государственный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Салхенова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Альфия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теории и практики иностранных языков, Российский университет дружбы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Ирина Александровна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кафедрой романской филологии, второго иностранного языка и лингводидактики ИЯЛ, Удмуртский государственный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3692"/>
            <a:ext cx="10515600" cy="71845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Испанский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069" y="862150"/>
            <a:ext cx="11756571" cy="5839096"/>
          </a:xfrm>
        </p:spPr>
        <p:txBody>
          <a:bodyPr>
            <a:normAutofit lnSpcReduction="1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Детинкина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Виктория Викторовна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филологических наук, доцент кафедры лингвистического и лингводидактического сопровождения иноязычной профессиональной коммуникации, Удмуртский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Ильина Юлия Николаевна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филологических наук, доцент кафедры романской филологии, второго иностранного языка и лингводидактики, Удмуртский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Калинина Анжелика Георгиевна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методики преподавания иностранных языков, педагогики и психологии Нижегородский государственный лингвистический университет им. Н.А. Добролюбова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Чапарро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Грасиано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Франсиско Луис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ассистент кафедры романской филологии, второго иностранного языка и лингводидактики, Удмуртский государственный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B9E8F3"/>
      </a:dk2>
      <a:lt2>
        <a:srgbClr val="B9E8F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1761</TotalTime>
  <Words>1473</Words>
  <Application>Microsoft Office PowerPoint</Application>
  <PresentationFormat>Широкоэкранный</PresentationFormat>
  <Paragraphs>287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Office Theme</vt:lpstr>
      <vt:lpstr>Х Всероссийская студенческая олимпиада по методике преподавания иностранных языков и культур </vt:lpstr>
      <vt:lpstr>130 студентов  из 29 вузов Российской Федерации участники Х Всероссийской студенческой олимпиады по методике преподавания иностранных языков и культур </vt:lpstr>
      <vt:lpstr>Презентация PowerPoint</vt:lpstr>
      <vt:lpstr>Презентация PowerPoint</vt:lpstr>
      <vt:lpstr>Члены жюри Х Всероссийской студенческой олимпиады по методике преподавания иностранных языков и культур </vt:lpstr>
      <vt:lpstr>Английский язык</vt:lpstr>
      <vt:lpstr>Немецкий язык</vt:lpstr>
      <vt:lpstr>Французский язык</vt:lpstr>
      <vt:lpstr>Испанский язык</vt:lpstr>
      <vt:lpstr>Дипломы Испанский язык</vt:lpstr>
      <vt:lpstr>Диплом в номинации  Эффективное использование инновационных технологий на уроке иностранного языка </vt:lpstr>
      <vt:lpstr>Диплом в номинации  Эффективное использование информационно-коммуникационных технологий на уроке иностранного языка </vt:lpstr>
      <vt:lpstr>Диплом в номинации  Эффективное моделирование коммуникативного контекста на уроке  иностранного языка </vt:lpstr>
      <vt:lpstr>Дипломы Немецкий язык</vt:lpstr>
      <vt:lpstr>Диплом в номинации  Эффективное использование инновационных технологий на  уроке иностранного языка</vt:lpstr>
      <vt:lpstr>Диплом в номинации  Эффективное игровое моделирование  на уроке иностранного языка</vt:lpstr>
      <vt:lpstr>Диплом в номинации  Ценностно-ориентированный подход в обучении иностранным языкам </vt:lpstr>
      <vt:lpstr>Диплом в номинации  Эффективное использование информационно-коммуникационных технологий  на уроке иностранного языка</vt:lpstr>
      <vt:lpstr>Диплом в номинации  Гуманно-личностный подход в обучении иностранным языкам </vt:lpstr>
      <vt:lpstr>Диплом в номинации  Эффективное использование исследовательского подхода в обучении  иностранному языку</vt:lpstr>
      <vt:lpstr>Диплом в номинации  Эффективное использование групповых  технологий обучения  иностранному языку </vt:lpstr>
      <vt:lpstr>Диплом в номинации  Педагогический артистизм</vt:lpstr>
      <vt:lpstr>Диплом в номинации  Гуманистический потенциал</vt:lpstr>
      <vt:lpstr>Диплом в номинации  Авторский стиль урока  иностранного языка</vt:lpstr>
      <vt:lpstr>Диплом III степени</vt:lpstr>
      <vt:lpstr>Диплом II степени </vt:lpstr>
      <vt:lpstr>Диплом I степени </vt:lpstr>
      <vt:lpstr>Дипломы Французский язык</vt:lpstr>
      <vt:lpstr>Диплом в номинации  Эффективное моделирование коммуникативного контекста на уроке иностранного языка </vt:lpstr>
      <vt:lpstr>Диплом в номинации  Гуманно-личностный подход в обучении иностранным языкам</vt:lpstr>
      <vt:lpstr>Диплом в номинации  Эффективное использование исследовательского подхода в обучении иностранному языку  </vt:lpstr>
      <vt:lpstr>Диплом в номинации  Эффективное использование  арт-технологий на уроке  иностранного языка </vt:lpstr>
      <vt:lpstr>Диплом в номинации  Ценностно-ориентированный подход  в обучении иностранным языкам </vt:lpstr>
      <vt:lpstr>Диплом III степени</vt:lpstr>
      <vt:lpstr>Диплом III степени</vt:lpstr>
      <vt:lpstr>Диплом II степени</vt:lpstr>
      <vt:lpstr>Диплом II степени</vt:lpstr>
      <vt:lpstr>Диплом I степени</vt:lpstr>
      <vt:lpstr>Дипломы Английский язык</vt:lpstr>
      <vt:lpstr>Диплом  участника финала</vt:lpstr>
      <vt:lpstr>Презентация PowerPoint</vt:lpstr>
      <vt:lpstr>Диплом в номинации  Эффективное использование инновационных технологий на уроке  иностранного языка</vt:lpstr>
      <vt:lpstr>Диплом в номинации  Эффективное игровое моделирование на уроке иностранного языка </vt:lpstr>
      <vt:lpstr>Диплом в номинации  Ценностный потенциал урока иностранного языка </vt:lpstr>
      <vt:lpstr>Диплом в номинации  Творческий потенциал урока иностранного языка </vt:lpstr>
      <vt:lpstr>Диплом в номинации  Педагогический потенциал урока иностранного языка  </vt:lpstr>
      <vt:lpstr>Диплом в номинации  Личностно-ориентированный подход в обучении иностранным языкам </vt:lpstr>
      <vt:lpstr>Диплом в номинации  Эффективное использование средств педагогической коммуникации </vt:lpstr>
      <vt:lpstr>Диплом в номинации  Эффективное использование групповых технологий обучения  иностранному языку </vt:lpstr>
      <vt:lpstr>Диплом в номинации  Современный урок иностранного языка</vt:lpstr>
      <vt:lpstr>Диплом в номинации  Гуманистический потенциал</vt:lpstr>
      <vt:lpstr>Презентация PowerPoint</vt:lpstr>
      <vt:lpstr>Диплом III степени</vt:lpstr>
      <vt:lpstr>Презентация PowerPoint</vt:lpstr>
      <vt:lpstr>Диплом II степени</vt:lpstr>
      <vt:lpstr>Диплом I степени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 Всероссийская студенческая олимпиада по методике преподавания иностранных языков и культур</dc:title>
  <dc:creator>Я</dc:creator>
  <cp:lastModifiedBy>User</cp:lastModifiedBy>
  <cp:revision>80</cp:revision>
  <dcterms:created xsi:type="dcterms:W3CDTF">2021-11-23T18:48:30Z</dcterms:created>
  <dcterms:modified xsi:type="dcterms:W3CDTF">2021-12-16T12:07:26Z</dcterms:modified>
</cp:coreProperties>
</file>