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6" r:id="rId5"/>
    <p:sldId id="265" r:id="rId6"/>
    <p:sldId id="261" r:id="rId7"/>
    <p:sldId id="262" r:id="rId8"/>
    <p:sldId id="258" r:id="rId9"/>
    <p:sldId id="267" r:id="rId10"/>
    <p:sldId id="259" r:id="rId11"/>
    <p:sldId id="263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8E1DC-99EE-43B9-A6C2-7BCB8CA285E9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FF0DD4-EE26-4850-88DD-9E7F2C1291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club2842600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999040" cy="39296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СНО </a:t>
            </a:r>
            <a:br>
              <a:rPr lang="ru-RU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</a:rPr>
              <a:t>Междисциплинарность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и интеграция в переводческой деятельности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67544" y="836712"/>
            <a:ext cx="4966320" cy="600472"/>
          </a:xfrm>
        </p:spPr>
        <p:txBody>
          <a:bodyPr>
            <a:normAutofit/>
          </a:bodyPr>
          <a:lstStyle/>
          <a:p>
            <a:r>
              <a:rPr lang="de-DE" sz="2800" dirty="0" smtClean="0"/>
              <a:t>http://translated.by/</a:t>
            </a:r>
            <a:endParaRPr lang="ru-RU" sz="2800" dirty="0"/>
          </a:p>
        </p:txBody>
      </p:sp>
      <p:pic>
        <p:nvPicPr>
          <p:cNvPr id="12" name="Содержимое 11" descr="Сайт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324987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ranslat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086"/>
            <a:ext cx="9144000" cy="6625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763200" cy="1464192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4896544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Студенческое научное общество при кафедре немецкой филологии ИИЯЛ в сотрудничестве с кафедрой клинической психологии и психоанализа и издательским домом </a:t>
            </a:r>
            <a:r>
              <a:rPr lang="en-US" dirty="0" smtClean="0">
                <a:latin typeface="+mj-lt"/>
              </a:rPr>
              <a:t>ERGO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Основано в 2011 году</a:t>
            </a:r>
          </a:p>
          <a:p>
            <a:r>
              <a:rPr lang="ru-RU" dirty="0" smtClean="0">
                <a:latin typeface="+mj-lt"/>
              </a:rPr>
              <a:t>Научный руководитель – Мерзлякова Наталия Павловна, ст. </a:t>
            </a:r>
            <a:r>
              <a:rPr lang="ru-RU" dirty="0" err="1" smtClean="0">
                <a:latin typeface="+mj-lt"/>
              </a:rPr>
              <a:t>препод</a:t>
            </a:r>
            <a:r>
              <a:rPr lang="ru-RU" dirty="0" smtClean="0">
                <a:latin typeface="+mj-lt"/>
              </a:rPr>
              <a:t>. каф. немецкой филологии</a:t>
            </a:r>
          </a:p>
          <a:p>
            <a:r>
              <a:rPr lang="ru-RU" dirty="0" smtClean="0">
                <a:latin typeface="+mj-lt"/>
              </a:rPr>
              <a:t>Студенты 3-5 курса (мин. </a:t>
            </a:r>
            <a:r>
              <a:rPr lang="ru-RU" smtClean="0">
                <a:latin typeface="+mj-lt"/>
              </a:rPr>
              <a:t>необходимый уровень </a:t>
            </a:r>
            <a:r>
              <a:rPr lang="ru-RU" dirty="0" smtClean="0">
                <a:latin typeface="+mj-lt"/>
              </a:rPr>
              <a:t>В2)</a:t>
            </a:r>
          </a:p>
          <a:p>
            <a:r>
              <a:rPr lang="de-DE" dirty="0" smtClean="0">
                <a:solidFill>
                  <a:srgbClr val="7030A0"/>
                </a:solidFill>
                <a:hlinkClick r:id="rId2"/>
              </a:rPr>
              <a:t>http://vk.com/club28426007</a:t>
            </a:r>
            <a:endParaRPr lang="ru-RU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Деятельность СНО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ru-RU" dirty="0" smtClean="0"/>
              <a:t>Перевод с немецкого языка </a:t>
            </a:r>
            <a:r>
              <a:rPr lang="ru-RU" dirty="0" err="1" smtClean="0"/>
              <a:t>непереводившихся</a:t>
            </a:r>
            <a:r>
              <a:rPr lang="ru-RU" dirty="0" smtClean="0"/>
              <a:t> ранее научных работ по психоанализу, художественных произведений, имеющих значение для трактовки трудов психоаналитиков, составление контекстных словарных статей к психоаналитическим терминам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Цель СНО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1428760"/>
          </a:xfrm>
        </p:spPr>
        <p:txBody>
          <a:bodyPr/>
          <a:lstStyle/>
          <a:p>
            <a:pPr algn="just"/>
            <a:r>
              <a:rPr lang="ru-RU" dirty="0" smtClean="0"/>
              <a:t>Подготовка к будущей переводческой деятельности, освоение навыков письменного перевода научных  (психоаналитических) текстов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Что дает участие в СНО?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подготовку к переводческой практике</a:t>
            </a:r>
          </a:p>
          <a:p>
            <a:r>
              <a:rPr lang="ru-RU" dirty="0" smtClean="0"/>
              <a:t>возможность обратить на себя внимание издательства</a:t>
            </a:r>
          </a:p>
          <a:p>
            <a:r>
              <a:rPr lang="ru-RU" dirty="0" smtClean="0"/>
              <a:t>возможность публикации перевода</a:t>
            </a:r>
          </a:p>
          <a:p>
            <a:r>
              <a:rPr lang="ru-RU" dirty="0" smtClean="0"/>
              <a:t>возможность участия в научных конференциях</a:t>
            </a:r>
          </a:p>
          <a:p>
            <a:r>
              <a:rPr lang="ru-RU" dirty="0" smtClean="0"/>
              <a:t>возможность написания междисциплинарных курсовых и дипломных работ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176996"/>
            <a:ext cx="2500330" cy="1582621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Переводческая практика февраль-март 2011 г.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3286123"/>
            <a:ext cx="2390804" cy="1721981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/>
            <a:r>
              <a:rPr lang="ru-RU" sz="2400" dirty="0" smtClean="0"/>
              <a:t>Студенты  4 курса </a:t>
            </a:r>
          </a:p>
          <a:p>
            <a:pPr algn="ctr"/>
            <a:r>
              <a:rPr lang="ru-RU" sz="2400" dirty="0" smtClean="0"/>
              <a:t>и </a:t>
            </a:r>
          </a:p>
          <a:p>
            <a:pPr algn="ctr"/>
            <a:r>
              <a:rPr lang="ru-RU" sz="2400" dirty="0" smtClean="0"/>
              <a:t>переведенная ими работа</a:t>
            </a:r>
            <a:endParaRPr lang="ru-RU" sz="2400" dirty="0"/>
          </a:p>
        </p:txBody>
      </p:sp>
      <p:pic>
        <p:nvPicPr>
          <p:cNvPr id="7" name="Рисунок 6" descr="x_948dc18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cree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086"/>
            <a:ext cx="9144000" cy="6625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714348" y="2071678"/>
            <a:ext cx="3216476" cy="2143140"/>
          </a:xfrm>
        </p:spPr>
        <p:txBody>
          <a:bodyPr/>
          <a:lstStyle/>
          <a:p>
            <a:pPr algn="ctr"/>
            <a:r>
              <a:rPr lang="ru-RU" sz="2800" dirty="0" smtClean="0"/>
              <a:t>Перевод писем </a:t>
            </a:r>
            <a:r>
              <a:rPr lang="de-DE" sz="2800" dirty="0" smtClean="0"/>
              <a:t>„</a:t>
            </a:r>
            <a:r>
              <a:rPr lang="de-DE" sz="2800" b="1" dirty="0" smtClean="0"/>
              <a:t>Drei Briefe </a:t>
            </a:r>
            <a:endParaRPr lang="ru-RU" sz="2800" b="1" dirty="0" smtClean="0"/>
          </a:p>
          <a:p>
            <a:pPr algn="ctr"/>
            <a:r>
              <a:rPr lang="de-DE" sz="2800" b="1" dirty="0" smtClean="0"/>
              <a:t>an einen Knaben“</a:t>
            </a:r>
            <a:endParaRPr lang="ru-RU" sz="2800" b="1" dirty="0" smtClean="0"/>
          </a:p>
          <a:p>
            <a:pPr algn="ctr"/>
            <a:r>
              <a:rPr lang="ru-RU" sz="2800" dirty="0" smtClean="0"/>
              <a:t>Лу </a:t>
            </a:r>
            <a:r>
              <a:rPr lang="ru-RU" sz="2800" dirty="0" err="1" smtClean="0"/>
              <a:t>Андреас-Саломе</a:t>
            </a:r>
            <a:endParaRPr lang="de-DE" sz="2800" dirty="0" smtClean="0"/>
          </a:p>
          <a:p>
            <a:endParaRPr lang="ru-RU" dirty="0"/>
          </a:p>
        </p:txBody>
      </p:sp>
      <p:pic>
        <p:nvPicPr>
          <p:cNvPr id="7" name="Содержимое 6" descr="405px-Salome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268760"/>
            <a:ext cx="3091252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Произведения </a:t>
            </a:r>
            <a:r>
              <a:rPr lang="ru-RU" dirty="0" err="1" smtClean="0"/>
              <a:t>Саломе</a:t>
            </a:r>
            <a:r>
              <a:rPr lang="ru-RU" dirty="0" smtClean="0"/>
              <a:t>, посвященные ее друзьям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smtClean="0"/>
              <a:t>Friedrich </a:t>
            </a:r>
            <a:r>
              <a:rPr lang="de-DE" i="1" dirty="0" err="1" smtClean="0"/>
              <a:t>Nietsche</a:t>
            </a:r>
            <a:r>
              <a:rPr lang="de-DE" i="1" dirty="0" smtClean="0"/>
              <a:t> in seinen Werken </a:t>
            </a:r>
            <a:r>
              <a:rPr lang="ru-RU" i="1" dirty="0" smtClean="0"/>
              <a:t>(1894) – «Фридрих Ницше в зеркале его творчества»</a:t>
            </a:r>
            <a:endParaRPr lang="de-DE" i="1" dirty="0" smtClean="0"/>
          </a:p>
          <a:p>
            <a:r>
              <a:rPr lang="de-DE" i="1" dirty="0" smtClean="0"/>
              <a:t>Rainer Maria Rilke</a:t>
            </a:r>
            <a:r>
              <a:rPr lang="ru-RU" i="1" dirty="0" smtClean="0"/>
              <a:t> (1928) – «</a:t>
            </a:r>
            <a:r>
              <a:rPr lang="ru-RU" i="1" dirty="0" err="1" smtClean="0"/>
              <a:t>Райнер</a:t>
            </a:r>
            <a:r>
              <a:rPr lang="ru-RU" i="1" dirty="0" smtClean="0"/>
              <a:t> Мария Рильке»</a:t>
            </a:r>
            <a:endParaRPr lang="de-DE" i="1" dirty="0" smtClean="0"/>
          </a:p>
          <a:p>
            <a:r>
              <a:rPr lang="de-DE" i="1" dirty="0" smtClean="0"/>
              <a:t>Mein Dank an Freud</a:t>
            </a:r>
            <a:r>
              <a:rPr lang="ru-RU" i="1" dirty="0" smtClean="0"/>
              <a:t> (1931) – «Моя благодарность Фрейду»</a:t>
            </a:r>
            <a:endParaRPr lang="de-DE" i="1" dirty="0" smtClean="0"/>
          </a:p>
          <a:p>
            <a:r>
              <a:rPr lang="de-DE" i="1" dirty="0" smtClean="0"/>
              <a:t>In der Schule bei Freud – Tagebuch eines Jahres – 1912</a:t>
            </a:r>
            <a:r>
              <a:rPr lang="en-US" i="1" dirty="0" smtClean="0"/>
              <a:t>/1913 </a:t>
            </a:r>
            <a:r>
              <a:rPr lang="ru-RU" i="1" dirty="0" smtClean="0"/>
              <a:t>(1958) – «В школе Фрейда»</a:t>
            </a: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232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СНО  Междисциплинарность и интеграция в переводческой деятельности</vt:lpstr>
      <vt:lpstr>Слайд 2</vt:lpstr>
      <vt:lpstr>Деятельность СНО</vt:lpstr>
      <vt:lpstr>Цель СНО</vt:lpstr>
      <vt:lpstr>Что дает участие в СНО? </vt:lpstr>
      <vt:lpstr>Переводческая практика февраль-март 2011 г.</vt:lpstr>
      <vt:lpstr>Слайд 7</vt:lpstr>
      <vt:lpstr>Слайд 8</vt:lpstr>
      <vt:lpstr>Произведения Саломе, посвященные ее друзьям</vt:lpstr>
      <vt:lpstr>Слайд 10</vt:lpstr>
      <vt:lpstr>Слайд 11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СНО Междисциплинарность в переводческой деятельности</dc:title>
  <dc:creator>user</dc:creator>
  <cp:lastModifiedBy>1</cp:lastModifiedBy>
  <cp:revision>14</cp:revision>
  <dcterms:created xsi:type="dcterms:W3CDTF">2012-04-12T17:51:40Z</dcterms:created>
  <dcterms:modified xsi:type="dcterms:W3CDTF">2012-04-16T09:12:44Z</dcterms:modified>
</cp:coreProperties>
</file>