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2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  <a:srgbClr val="006EC0"/>
    <a:srgbClr val="143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AF5D-9D09-447C-ADB3-A68F864F8A3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1EA4-9533-4905-AF63-771290F82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6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91EA4-9533-4905-AF63-771290F822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7B57-1BA7-40D5-B3A4-B13667DFEA1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400-B738-4617-9B72-92BE33476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89"/>
            <a:ext cx="8748464" cy="307183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Н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аправление «Лингвистика»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профиль «Перевод и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переводоведение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»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869160"/>
            <a:ext cx="7686700" cy="2125659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Кафедра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перевода и прикладной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лингвистики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360797"/>
            <a:ext cx="2220331" cy="2220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444724"/>
            <a:ext cx="2010098" cy="199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3250" cy="13112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Научная работа студентов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428750"/>
            <a:ext cx="5372100" cy="4027488"/>
          </a:xfrm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 l="6638" t="-2214" r="9401"/>
          <a:stretch>
            <a:fillRect/>
          </a:stretch>
        </p:blipFill>
        <p:spPr bwMode="auto">
          <a:xfrm>
            <a:off x="5357813" y="3214688"/>
            <a:ext cx="36147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Области </a:t>
            </a:r>
            <a:r>
              <a:rPr lang="ru-RU" b="1" dirty="0" smtClean="0">
                <a:solidFill>
                  <a:srgbClr val="006E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научных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 исследований  студентов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Новые информационные технологии в лингвистике и автоматизированные системы перевода</a:t>
            </a:r>
          </a:p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Проблемы перевода художественных текстов</a:t>
            </a:r>
          </a:p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Перевод в рекламной коммуникации</a:t>
            </a:r>
          </a:p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Проблемы перевода аудиовизуальных текстов</a:t>
            </a:r>
          </a:p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Культурологические аспекты перевода</a:t>
            </a:r>
          </a:p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Проблемы перевода публичного выступления</a:t>
            </a:r>
          </a:p>
          <a:p>
            <a:r>
              <a:rPr lang="ru-RU" sz="2800" dirty="0" smtClean="0">
                <a:latin typeface="Cambria" pitchFamily="18" charset="0"/>
                <a:ea typeface="Cambria" pitchFamily="18" charset="0"/>
              </a:rPr>
              <a:t>Перевод в сфере политической коммуникации</a:t>
            </a:r>
          </a:p>
          <a:p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648"/>
            <a:ext cx="9143999" cy="1357312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ЗАРУБЕЖНЫЕ ПРЕПОДАВАТЕЛИ</a:t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на кафедре  (с 2002 по 2020 г. – 8 преподавателей)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Рейчел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Майерс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 (2014-2015 </a:t>
            </a:r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уч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. год)</a:t>
            </a:r>
            <a:endParaRPr lang="ru-RU" sz="3200" dirty="0" smtClean="0">
              <a:solidFill>
                <a:srgbClr val="1D4779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t="12495"/>
          <a:stretch>
            <a:fillRect/>
          </a:stretch>
        </p:blipFill>
        <p:spPr bwMode="auto">
          <a:xfrm>
            <a:off x="500063" y="2714625"/>
            <a:ext cx="2881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643188"/>
            <a:ext cx="50403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Мэтью Орр (2017-2018 </a:t>
            </a:r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уч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. год)</a:t>
            </a:r>
          </a:p>
        </p:txBody>
      </p:sp>
      <p:pic>
        <p:nvPicPr>
          <p:cNvPr id="36867" name="Picture 13" descr="Macintosh HD:Users:matthew_r_orr:Desktop:IMG_855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556792"/>
            <a:ext cx="6429375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Абигейл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Гипсон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 (2019-2020 </a:t>
            </a:r>
            <a:r>
              <a:rPr lang="ru-RU" sz="32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уч</a:t>
            </a:r>
            <a:r>
              <a:rPr lang="ru-RU" sz="32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. год)</a:t>
            </a:r>
          </a:p>
        </p:txBody>
      </p:sp>
      <p:pic>
        <p:nvPicPr>
          <p:cNvPr id="9" name="Содержимое 8" descr="Абигей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810000" cy="4023593"/>
          </a:xfrm>
        </p:spPr>
      </p:pic>
      <p:pic>
        <p:nvPicPr>
          <p:cNvPr id="10" name="Содержимое 9" descr="IMG_20200228_1538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224469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ПЕРЕВОДЧЕСКАЯ ПРАКТИКА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7750" y="1428750"/>
            <a:ext cx="4286250" cy="46672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None/>
            </a:pPr>
            <a:r>
              <a:rPr lang="ru-RU" sz="3200" dirty="0" smtClean="0">
                <a:latin typeface="Times New Roman" pitchFamily="18" charset="0"/>
              </a:rPr>
              <a:t> 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Базы практики: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</a:rPr>
              <a:t>Концерн </a:t>
            </a:r>
            <a:r>
              <a:rPr lang="ru-RU" sz="2800" b="1" dirty="0" smtClean="0">
                <a:latin typeface="Times New Roman" pitchFamily="18" charset="0"/>
              </a:rPr>
              <a:t>«Калашников»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</a:rPr>
              <a:t>Городская дума г. Ижевска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</a:rPr>
              <a:t>ОАО «Ува-молоко»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</a:rPr>
              <a:t>Ижевская государственная медицинская академия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</a:rPr>
              <a:t>Дом-музей П.И. Чайковского 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</a:rPr>
              <a:t>бюро переводов </a:t>
            </a:r>
          </a:p>
          <a:p>
            <a:pPr>
              <a:lnSpc>
                <a:spcPct val="110000"/>
              </a:lnSpc>
            </a:pPr>
            <a:r>
              <a:rPr lang="ru-RU" sz="2800" b="1" dirty="0" err="1" smtClean="0">
                <a:latin typeface="Times New Roman" pitchFamily="18" charset="0"/>
              </a:rPr>
              <a:t>колл-центры</a:t>
            </a:r>
            <a:r>
              <a:rPr lang="ru-RU" sz="2800" b="1" dirty="0" smtClean="0">
                <a:latin typeface="Times New Roman" pitchFamily="18" charset="0"/>
              </a:rPr>
              <a:t> и др.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714750"/>
            <a:ext cx="3810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4958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466168" cy="114302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Перевод зарубежных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сайтов</a:t>
            </a:r>
          </a:p>
        </p:txBody>
      </p:sp>
      <p:pic>
        <p:nvPicPr>
          <p:cNvPr id="39940" name="Picture 4" descr="pvn1000-288-v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0"/>
            <a:ext cx="792956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38045"/>
            <a:ext cx="1643074" cy="5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43375"/>
            <a:ext cx="79819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637" y="188640"/>
            <a:ext cx="8223250" cy="1311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Переводческая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практика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ОАО «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Ува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-молоко»</a:t>
            </a:r>
            <a:endPara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 r="-8000" b="24998"/>
          <a:stretch>
            <a:fillRect/>
          </a:stretch>
        </p:blipFill>
        <p:spPr bwMode="auto">
          <a:xfrm>
            <a:off x="524637" y="1988840"/>
            <a:ext cx="8641754" cy="41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28993" cy="1682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Места работы наших выпускников:</a:t>
            </a:r>
            <a:endParaRPr lang="ru-RU" sz="38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604448" cy="4772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Cambria" pitchFamily="18" charset="0"/>
              </a:rPr>
              <a:t>бюро переводов, 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представительства зарубежных компаний,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 отделы внешних связей на предприятиях,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высшие учебные заведения, 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банки, 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туристические агентства, 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рекламные агентства,</a:t>
            </a:r>
          </a:p>
          <a:p>
            <a:pPr eaLnBrk="1" hangingPunct="1"/>
            <a:r>
              <a:rPr lang="ru-RU" sz="3200" dirty="0" smtClean="0">
                <a:latin typeface="Cambria" pitchFamily="18" charset="0"/>
              </a:rPr>
              <a:t>круизные лайнеры и др. </a:t>
            </a:r>
          </a:p>
          <a:p>
            <a:pPr eaLnBrk="1" hangingPunct="1"/>
            <a:endParaRPr lang="ru-RU" sz="32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715375" cy="1500187"/>
          </a:xfrm>
        </p:spPr>
        <p:txBody>
          <a:bodyPr lIns="91440" tIns="45720" rIns="91440" bIns="45720"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НАШИ ВЫПУСКНИКИ</a:t>
            </a:r>
            <a:endParaRPr lang="ru-RU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32" y="1857364"/>
            <a:ext cx="4643468" cy="4786325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0"/>
              </a:spcBef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006EC0"/>
                </a:solidFill>
                <a:latin typeface="Times New Roman" pitchFamily="18" charset="0"/>
              </a:rPr>
              <a:t>Екатерина </a:t>
            </a:r>
            <a:r>
              <a:rPr lang="ru-RU" sz="2800" b="1" dirty="0" err="1" smtClean="0">
                <a:solidFill>
                  <a:srgbClr val="006EC0"/>
                </a:solidFill>
                <a:latin typeface="Times New Roman" pitchFamily="18" charset="0"/>
              </a:rPr>
              <a:t>Сивкова</a:t>
            </a:r>
            <a:r>
              <a:rPr lang="ru-RU" sz="2800" b="1" dirty="0" smtClean="0">
                <a:solidFill>
                  <a:srgbClr val="006EC0"/>
                </a:solidFill>
                <a:latin typeface="Times New Roman" pitchFamily="18" charset="0"/>
              </a:rPr>
              <a:t>  </a:t>
            </a:r>
          </a:p>
          <a:p>
            <a:pPr marL="0" indent="0" eaLnBrk="1" hangingPunct="1">
              <a:spcBef>
                <a:spcPts val="0"/>
              </a:spcBef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006EC0"/>
                </a:solidFill>
                <a:latin typeface="Times New Roman" pitchFamily="18" charset="0"/>
              </a:rPr>
              <a:t>(выпуск 2007 г.)</a:t>
            </a:r>
          </a:p>
          <a:p>
            <a:pPr marL="0" indent="0" eaLnBrk="1" hangingPunct="1">
              <a:spcBef>
                <a:spcPts val="0"/>
              </a:spcBef>
              <a:buFont typeface="Times New Roman" pitchFamily="18" charset="0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143154"/>
                </a:solidFill>
                <a:latin typeface="Times New Roman" pitchFamily="18" charset="0"/>
              </a:rPr>
              <a:t>МИД РФ, департамент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rgbClr val="143154"/>
                </a:solidFill>
                <a:latin typeface="Times New Roman" pitchFamily="18" charset="0"/>
              </a:rPr>
              <a:t>  лингвистического</a:t>
            </a:r>
            <a:endParaRPr lang="en-US" sz="2800" dirty="0" smtClean="0">
              <a:solidFill>
                <a:srgbClr val="143154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rgbClr val="143154"/>
                </a:solidFill>
                <a:latin typeface="Times New Roman" pitchFamily="18" charset="0"/>
              </a:rPr>
              <a:t>  обеспечения,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143154"/>
                </a:solidFill>
                <a:latin typeface="Times New Roman" pitchFamily="18" charset="0"/>
              </a:rPr>
              <a:t>переводческая служба ООН,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rgbClr val="143154"/>
                </a:solidFill>
                <a:latin typeface="Times New Roman" pitchFamily="18" charset="0"/>
              </a:rPr>
              <a:t>  Нью-Йорк (с 2017 г.)</a:t>
            </a:r>
          </a:p>
          <a:p>
            <a:pPr marL="0" indent="0" eaLnBrk="1" hangingPunct="1">
              <a:spcBef>
                <a:spcPts val="0"/>
              </a:spcBef>
              <a:buFont typeface="Times New Roman" pitchFamily="18" charset="0"/>
              <a:buNone/>
              <a:defRPr/>
            </a:pPr>
            <a:endParaRPr lang="ru-RU" sz="3200" b="1" dirty="0" smtClean="0">
              <a:solidFill>
                <a:srgbClr val="143154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5060" name="Picture 9" descr="getImageCAA9GP4X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 r="1785" b="27481"/>
          <a:stretch>
            <a:fillRect/>
          </a:stretch>
        </p:blipFill>
        <p:spPr>
          <a:xfrm>
            <a:off x="285750" y="1643063"/>
            <a:ext cx="3929063" cy="45005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ЕГЭ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: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379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Английский язык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Русский язык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Литература или обществознание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Уфа - 2015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15313" cy="50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16632"/>
            <a:ext cx="9036496" cy="1311275"/>
          </a:xfrm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Алексей </a:t>
            </a:r>
            <a:r>
              <a:rPr lang="ru-RU" sz="3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Галущак</a:t>
            </a: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выпуск </a:t>
            </a:r>
            <a:r>
              <a:rPr lang="ru-RU" sz="32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2004 г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.)</a:t>
            </a:r>
            <a:endParaRPr lang="ru-RU" sz="32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9992" y="1916832"/>
            <a:ext cx="4464496" cy="5084764"/>
          </a:xfrm>
        </p:spPr>
        <p:txBody>
          <a:bodyPr lIns="91440" tIns="45720" rIns="91440" bIns="45720"/>
          <a:lstStyle/>
          <a:p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Горнодобывающая компания «ПОЛЮС», начальник отдела  переводов, </a:t>
            </a:r>
            <a:endParaRPr lang="en-US" sz="2800" dirty="0" smtClean="0">
              <a:solidFill>
                <a:srgbClr val="143154"/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г. Москва</a:t>
            </a:r>
          </a:p>
          <a:p>
            <a:pPr eaLnBrk="1" hangingPunct="1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32" name="Picture 8" descr="Копия DSC_2930 A4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34147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628650" y="171450"/>
            <a:ext cx="7886700" cy="13255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Надежда </a:t>
            </a:r>
            <a:r>
              <a:rPr lang="ru-RU" sz="3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Оберкампф</a:t>
            </a: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(Малашина),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выпуск 2004 г.</a:t>
            </a:r>
            <a:endParaRPr lang="de-DE" sz="32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0179" name="Rechteck 3"/>
          <p:cNvSpPr>
            <a:spLocks noChangeArrowheads="1"/>
          </p:cNvSpPr>
          <p:nvPr/>
        </p:nvSpPr>
        <p:spPr bwMode="auto">
          <a:xfrm>
            <a:off x="3923928" y="1628499"/>
            <a:ext cx="46069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latin typeface="Arial" charset="0"/>
              <a:cs typeface="Arial" charset="0"/>
            </a:endParaRPr>
          </a:p>
          <a:p>
            <a:endParaRPr lang="ru-RU" sz="2000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" charset="0"/>
              </a:rPr>
              <a:t> 2009</a:t>
            </a:r>
            <a:r>
              <a:rPr lang="ru-RU" sz="2000" dirty="0" smtClean="0">
                <a:latin typeface="Cambria" pitchFamily="18" charset="0"/>
                <a:ea typeface="Cambria" pitchFamily="18" charset="0"/>
                <a:cs typeface="Arial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Последипломное образование в Университете Гамбурга (квалификация устного и письменного переводчика для работы в судах и официальных учреждениях Германии). </a:t>
            </a:r>
          </a:p>
          <a:p>
            <a:pPr>
              <a:buFontTx/>
              <a:buAutoNum type="arabicPlain" startAt="2009"/>
            </a:pP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" charset="0"/>
              </a:rPr>
              <a:t>2014</a:t>
            </a:r>
            <a:r>
              <a:rPr lang="de-DE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Основание компании «</a:t>
            </a:r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MEDLEXIS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»</a:t>
            </a:r>
          </a:p>
        </p:txBody>
      </p:sp>
      <p:pic>
        <p:nvPicPr>
          <p:cNvPr id="50180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612900"/>
            <a:ext cx="2862262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3250" cy="1168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EC0"/>
                </a:solidFill>
                <a:latin typeface="Cambria" pitchFamily="18" charset="0"/>
                <a:ea typeface="Cambria" pitchFamily="18" charset="0"/>
              </a:rPr>
              <a:t>Александр </a:t>
            </a:r>
            <a:r>
              <a:rPr lang="ru-RU" sz="3600" b="1" dirty="0" err="1" smtClean="0">
                <a:solidFill>
                  <a:srgbClr val="006EC0"/>
                </a:solidFill>
                <a:latin typeface="Cambria" pitchFamily="18" charset="0"/>
                <a:ea typeface="Cambria" pitchFamily="18" charset="0"/>
              </a:rPr>
              <a:t>Пестерев</a:t>
            </a:r>
            <a:r>
              <a:rPr lang="ru-RU" sz="3600" b="1" dirty="0" smtClean="0">
                <a:solidFill>
                  <a:srgbClr val="006E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>
                <a:solidFill>
                  <a:srgbClr val="006EC0"/>
                </a:solidFill>
                <a:latin typeface="Cambria" pitchFamily="18" charset="0"/>
                <a:ea typeface="Cambria" pitchFamily="18" charset="0"/>
              </a:rPr>
              <a:t>(выпуск 2005 г.), </a:t>
            </a:r>
            <a:r>
              <a:rPr lang="ru-RU" sz="28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директор департамента переводов в компании </a:t>
            </a:r>
            <a:r>
              <a:rPr lang="en-US" sz="28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BPC Engineering</a:t>
            </a:r>
            <a:r>
              <a:rPr lang="ru-RU" sz="28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,  г. Москва </a:t>
            </a:r>
            <a:r>
              <a:rPr lang="ru-RU" sz="2800" b="1" dirty="0">
                <a:solidFill>
                  <a:srgbClr val="006E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800" b="1" dirty="0">
                <a:solidFill>
                  <a:srgbClr val="006EC0"/>
                </a:solidFill>
                <a:latin typeface="Cambria" pitchFamily="18" charset="0"/>
                <a:ea typeface="Cambria" pitchFamily="18" charset="0"/>
              </a:rPr>
            </a:br>
            <a:endParaRPr lang="ru-RU" sz="2800" b="1" dirty="0" smtClean="0">
              <a:solidFill>
                <a:srgbClr val="006E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1844824"/>
            <a:ext cx="3413125" cy="487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5"/>
          <p:cNvSpPr>
            <a:spLocks noGrp="1"/>
          </p:cNvSpPr>
          <p:nvPr>
            <p:ph sz="quarter" idx="4"/>
          </p:nvPr>
        </p:nvSpPr>
        <p:spPr>
          <a:xfrm>
            <a:off x="5652120" y="2060848"/>
            <a:ext cx="3286148" cy="52863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работала </a:t>
            </a:r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на </a:t>
            </a:r>
          </a:p>
          <a:p>
            <a:pPr>
              <a:buNone/>
            </a:pPr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саммите </a:t>
            </a:r>
            <a:r>
              <a:rPr lang="en-US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20 в </a:t>
            </a:r>
          </a:p>
          <a:p>
            <a:pPr>
              <a:buNone/>
            </a:pPr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международном </a:t>
            </a:r>
          </a:p>
          <a:p>
            <a:pPr>
              <a:buNone/>
            </a:pPr>
            <a:r>
              <a:rPr lang="ru-RU" sz="2800" dirty="0" smtClean="0">
                <a:solidFill>
                  <a:srgbClr val="143154"/>
                </a:solidFill>
                <a:latin typeface="Cambria" pitchFamily="18" charset="0"/>
                <a:ea typeface="Cambria" pitchFamily="18" charset="0"/>
              </a:rPr>
              <a:t>пресс-центре</a:t>
            </a:r>
          </a:p>
        </p:txBody>
      </p:sp>
      <p:pic>
        <p:nvPicPr>
          <p:cNvPr id="5529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16832"/>
            <a:ext cx="4536504" cy="4061548"/>
          </a:xfrm>
          <a:noFill/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-36512" y="171450"/>
            <a:ext cx="9180512" cy="1325563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Гузалия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 Садыкова </a:t>
            </a:r>
            <a:r>
              <a:rPr lang="ru-RU" sz="25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(выпуск 2012 г</a:t>
            </a:r>
            <a:r>
              <a:rPr lang="ru-RU" sz="25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  <a:t>.)</a:t>
            </a:r>
            <a:br>
              <a:rPr lang="ru-RU" sz="25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5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зам</a:t>
            </a:r>
            <a:r>
              <a:rPr lang="ru-RU" sz="2500" b="1" dirty="0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. ген. </a:t>
            </a:r>
            <a:r>
              <a:rPr lang="ru-RU" sz="25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директора компании </a:t>
            </a:r>
            <a:r>
              <a:rPr lang="ru-RU" sz="2500" b="1" dirty="0" err="1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АйТи</a:t>
            </a:r>
            <a:r>
              <a:rPr lang="ru-RU" sz="2500" b="1" dirty="0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Авиа, </a:t>
            </a:r>
            <a:r>
              <a:rPr lang="ru-RU" sz="2500" b="1" dirty="0" err="1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  <a:cs typeface="Arial" charset="0"/>
              </a:rPr>
              <a:t>С.Петербург</a:t>
            </a:r>
            <a:endParaRPr lang="de-DE" sz="2500" b="1" dirty="0" smtClean="0">
              <a:solidFill>
                <a:srgbClr val="1D4779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821768" cy="1381113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Ильнара</a:t>
            </a: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Исламова</a:t>
            </a: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(выпуск 2014 г.)</a:t>
            </a:r>
            <a:br>
              <a:rPr lang="ru-RU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8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начальник отдела внешнеэкономической деятельности </a:t>
            </a:r>
            <a:br>
              <a:rPr lang="ru-RU" sz="28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800" b="1" dirty="0" smtClean="0">
                <a:solidFill>
                  <a:srgbClr val="1D4779"/>
                </a:solidFill>
                <a:latin typeface="Cambria" pitchFamily="18" charset="0"/>
                <a:ea typeface="Cambria" pitchFamily="18" charset="0"/>
              </a:rPr>
              <a:t>ОАО «Ува-молоко»</a:t>
            </a:r>
          </a:p>
        </p:txBody>
      </p:sp>
      <p:pic>
        <p:nvPicPr>
          <p:cNvPr id="57348" name="Picture 5" descr="Iln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5246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ереводчики в Ижевске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3250" cy="487045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ОАО ЭМЗ Купол</a:t>
            </a:r>
          </a:p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НПО «Компьютер»</a:t>
            </a:r>
          </a:p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Металлургический завод</a:t>
            </a:r>
          </a:p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ЗАО «Корпорация «</a:t>
            </a:r>
            <a:r>
              <a:rPr lang="ru-RU" sz="2800" dirty="0" err="1">
                <a:latin typeface="Cambria" pitchFamily="18" charset="0"/>
                <a:ea typeface="Cambria" pitchFamily="18" charset="0"/>
              </a:rPr>
              <a:t>Аксион</a:t>
            </a:r>
            <a:r>
              <a:rPr lang="ru-RU" sz="2800" dirty="0">
                <a:latin typeface="Cambria" pitchFamily="18" charset="0"/>
                <a:ea typeface="Cambria" pitchFamily="18" charset="0"/>
              </a:rPr>
              <a:t>»</a:t>
            </a:r>
          </a:p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Автозавод</a:t>
            </a:r>
          </a:p>
          <a:p>
            <a:r>
              <a:rPr lang="ru-RU" sz="2800" dirty="0" err="1">
                <a:latin typeface="Cambria" pitchFamily="18" charset="0"/>
                <a:ea typeface="Cambria" pitchFamily="18" charset="0"/>
              </a:rPr>
              <a:t>Ижмаш</a:t>
            </a:r>
            <a:endParaRPr lang="ru-RU" sz="2800" dirty="0">
              <a:latin typeface="Cambria" pitchFamily="18" charset="0"/>
              <a:ea typeface="Cambria" pitchFamily="18" charset="0"/>
            </a:endParaRPr>
          </a:p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Национальная библиотека (переводчик-библиотекарь)</a:t>
            </a:r>
          </a:p>
          <a:p>
            <a:r>
              <a:rPr lang="ru-RU" sz="2800" dirty="0">
                <a:latin typeface="Cambria" pitchFamily="18" charset="0"/>
                <a:ea typeface="Cambria" pitchFamily="18" charset="0"/>
              </a:rPr>
              <a:t>Компания 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ELMA (</a:t>
            </a:r>
            <a:r>
              <a:rPr lang="ru-RU" sz="2800" dirty="0">
                <a:latin typeface="Cambria" pitchFamily="18" charset="0"/>
                <a:ea typeface="Cambria" pitchFamily="18" charset="0"/>
              </a:rPr>
              <a:t>переводчик и технический писатель)</a:t>
            </a:r>
          </a:p>
          <a:p>
            <a:pPr>
              <a:buFont typeface="Times New Roman" pitchFamily="18" charset="0"/>
              <a:buNone/>
            </a:pPr>
            <a:endParaRPr lang="ru-RU" sz="2800" dirty="0" smtClean="0">
              <a:latin typeface="Tahoma" pitchFamily="34" charset="0"/>
            </a:endParaRPr>
          </a:p>
          <a:p>
            <a:endParaRPr lang="ru-RU" sz="2800" b="1" dirty="0" smtClean="0">
              <a:latin typeface="Tahoma" pitchFamily="34" charset="0"/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" y="332656"/>
            <a:ext cx="9143999" cy="1311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Кафедра перевода и прикладной лингвистики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(английский и немецкий языки)</a:t>
            </a:r>
            <a:endParaRPr lang="ru-RU" sz="36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2013"/>
            <a:ext cx="8137525" cy="4537075"/>
          </a:xfrm>
        </p:spPr>
        <p:txBody>
          <a:bodyPr>
            <a:normAutofit/>
          </a:bodyPr>
          <a:lstStyle/>
          <a:p>
            <a:pPr eaLnBrk="1" hangingPunct="1">
              <a:buFont typeface="Times New Roman" pitchFamily="18" charset="0"/>
              <a:buNone/>
            </a:pPr>
            <a:r>
              <a:rPr lang="en-US" sz="2800" dirty="0" smtClean="0">
                <a:latin typeface="Cambria" pitchFamily="18" charset="0"/>
              </a:rPr>
              <a:t>   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II </a:t>
            </a:r>
            <a:r>
              <a:rPr lang="ru-RU" sz="2800" dirty="0" smtClean="0">
                <a:latin typeface="Cambria" pitchFamily="18" charset="0"/>
                <a:ea typeface="Cambria" pitchFamily="18" charset="0"/>
              </a:rPr>
              <a:t>корпус </a:t>
            </a:r>
            <a:r>
              <a:rPr lang="ru-RU" sz="2800" dirty="0" err="1" smtClean="0">
                <a:latin typeface="Cambria" pitchFamily="18" charset="0"/>
                <a:ea typeface="Cambria" pitchFamily="18" charset="0"/>
              </a:rPr>
              <a:t>УдГУ</a:t>
            </a:r>
            <a:r>
              <a:rPr lang="ru-RU" sz="2800" dirty="0" smtClean="0">
                <a:latin typeface="Cambria" pitchFamily="18" charset="0"/>
                <a:ea typeface="Cambria" pitchFamily="18" charset="0"/>
              </a:rPr>
              <a:t>, ауд. 309 (англ. яз.)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800" dirty="0" smtClean="0">
                <a:latin typeface="Cambria" pitchFamily="18" charset="0"/>
                <a:ea typeface="Cambria" pitchFamily="18" charset="0"/>
              </a:rPr>
              <a:t>                                    ауд. 331 (</a:t>
            </a:r>
            <a:r>
              <a:rPr lang="ru-RU" sz="2800" dirty="0" err="1" smtClean="0">
                <a:latin typeface="Cambria" pitchFamily="18" charset="0"/>
                <a:ea typeface="Cambria" pitchFamily="18" charset="0"/>
              </a:rPr>
              <a:t>немецк</a:t>
            </a:r>
            <a:r>
              <a:rPr lang="ru-RU" sz="2800" dirty="0" smtClean="0">
                <a:latin typeface="Cambria" pitchFamily="18" charset="0"/>
                <a:ea typeface="Cambria" pitchFamily="18" charset="0"/>
              </a:rPr>
              <a:t>. яз.)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ru-RU" sz="2800" dirty="0" smtClean="0">
                <a:latin typeface="Cambria" pitchFamily="18" charset="0"/>
                <a:ea typeface="Cambria" pitchFamily="18" charset="0"/>
              </a:rPr>
              <a:t>   Зав. кафедрой: Борисенко Юлия Александровна, к.ф.н., доцент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ru-RU" sz="28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ru-RU" sz="2800" dirty="0" smtClean="0">
                <a:latin typeface="Cambria" pitchFamily="18" charset="0"/>
                <a:ea typeface="Cambria" pitchFamily="18" charset="0"/>
              </a:rPr>
              <a:t>Тел. 916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ru-RU" sz="2800" dirty="0" smtClean="0">
                <a:latin typeface="Cambria" pitchFamily="18" charset="0"/>
                <a:ea typeface="Cambria" pitchFamily="18" charset="0"/>
              </a:rPr>
              <a:t>178                        </a:t>
            </a:r>
            <a:endParaRPr lang="en-US" sz="2800" dirty="0" smtClean="0">
              <a:latin typeface="Cambria" pitchFamily="18" charset="0"/>
              <a:ea typeface="Cambria" pitchFamily="18" charset="0"/>
            </a:endParaRPr>
          </a:p>
          <a:p>
            <a:pPr eaLnBrk="1" hangingPunct="1">
              <a:buNone/>
            </a:pPr>
            <a:r>
              <a:rPr lang="en-US" sz="2800" dirty="0" smtClean="0">
                <a:latin typeface="Cambria" pitchFamily="18" charset="0"/>
                <a:ea typeface="Cambria" pitchFamily="18" charset="0"/>
              </a:rPr>
              <a:t>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Мы в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VK: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«Я будущий переводчик |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УдГУ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»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//vk.com/public199845840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pPr eaLnBrk="1" hangingPunct="1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#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КафедраПереводаУдГУ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73016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Профессия – переводчик!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Nella\Desktop\professiya-perevodchi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786214" cy="252053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643338" cy="235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643338" cy="243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39080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1142985"/>
          </a:xfrm>
        </p:spPr>
        <p:txBody>
          <a:bodyPr lIns="91440" tIns="45720" rIns="91440" bIns="45720"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Перевод в современном мире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:</a:t>
            </a:r>
            <a:endParaRPr lang="ru-RU" sz="40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14422"/>
            <a:ext cx="8553480" cy="5262578"/>
          </a:xfrm>
        </p:spPr>
        <p:txBody>
          <a:bodyPr lIns="91440" tIns="45720" rIns="91440" bIns="45720">
            <a:noAutofit/>
          </a:bodyPr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</a:rPr>
              <a:t>Преобладает информативный  (специальный) перевод</a:t>
            </a:r>
          </a:p>
          <a:p>
            <a:pPr eaLnBrk="1" hangingPunct="1"/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</a:rPr>
              <a:t>Востребован устный перевод</a:t>
            </a:r>
          </a:p>
          <a:p>
            <a:pPr eaLnBrk="1" hangingPunct="1"/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</a:rPr>
              <a:t>Популярен синхронный перевод</a:t>
            </a:r>
          </a:p>
          <a:p>
            <a:pPr eaLnBrk="1" hangingPunct="1"/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</a:rPr>
              <a:t>В переводческом процессе используются новые технологии (электронные словари, компьютерные переводческие программы)</a:t>
            </a:r>
          </a:p>
          <a:p>
            <a:pPr eaLnBrk="1" hangingPunct="1"/>
            <a:endParaRPr lang="ru-RU" sz="36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5001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Подготовка переводчиков на кафедре перевода и прикладной лингвистики</a:t>
            </a:r>
            <a:endParaRPr lang="ru-RU" sz="37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63855" cy="484185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Введение в профессию переводчика </a:t>
            </a:r>
            <a:endParaRPr lang="en-US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latin typeface="Cambria" pitchFamily="18" charset="0"/>
              </a:rPr>
              <a:t>    </a:t>
            </a:r>
            <a:r>
              <a:rPr lang="ru-RU" dirty="0" smtClean="0">
                <a:latin typeface="Cambria" pitchFamily="18" charset="0"/>
              </a:rPr>
              <a:t>(</a:t>
            </a:r>
            <a:r>
              <a:rPr lang="ru-RU" dirty="0">
                <a:latin typeface="Cambria" pitchFamily="18" charset="0"/>
              </a:rPr>
              <a:t>1 курс)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Практический курс перевода (1-4 курсы) - первый иностранный язык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Практический курс перевода (2-4 курсы) - второй иностранный </a:t>
            </a:r>
            <a:r>
              <a:rPr lang="ru-RU" dirty="0" smtClean="0">
                <a:latin typeface="Cambria" pitchFamily="18" charset="0"/>
              </a:rPr>
              <a:t>язык</a:t>
            </a:r>
            <a:endParaRPr lang="en-US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Введение в теорию перевода (3 курс)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Теория и практика </a:t>
            </a:r>
            <a:r>
              <a:rPr lang="ru-RU" dirty="0" smtClean="0">
                <a:latin typeface="Cambria" pitchFamily="18" charset="0"/>
              </a:rPr>
              <a:t>перевода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(3-4 курсы)</a:t>
            </a:r>
          </a:p>
          <a:p>
            <a:pPr>
              <a:spcAft>
                <a:spcPts val="600"/>
              </a:spcAft>
            </a:pP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1143000"/>
          </a:xfrm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Практический курс перевода</a:t>
            </a:r>
            <a:endParaRPr lang="ru-RU" sz="40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43026"/>
            <a:ext cx="8786874" cy="5214974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перевод в бытовой </a:t>
            </a:r>
            <a:r>
              <a:rPr lang="ru-RU" dirty="0" smtClean="0">
                <a:latin typeface="Cambria" pitchFamily="18" charset="0"/>
              </a:rPr>
              <a:t>коммуникации (</a:t>
            </a:r>
            <a:r>
              <a:rPr lang="ru-RU" dirty="0">
                <a:latin typeface="Cambria" pitchFamily="18" charset="0"/>
              </a:rPr>
              <a:t>1-2 курсы)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Cambria" pitchFamily="18" charset="0"/>
              </a:rPr>
              <a:t>перевод в деловой    </a:t>
            </a:r>
            <a:r>
              <a:rPr lang="ru-RU" dirty="0" smtClean="0">
                <a:latin typeface="Cambria" pitchFamily="18" charset="0"/>
              </a:rPr>
              <a:t>коммуникации </a:t>
            </a:r>
            <a:r>
              <a:rPr lang="ru-RU" dirty="0">
                <a:latin typeface="Cambria" pitchFamily="18" charset="0"/>
              </a:rPr>
              <a:t>(3 курс)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 smtClean="0">
                <a:latin typeface="Cambria" pitchFamily="18" charset="0"/>
              </a:rPr>
              <a:t>перевод аудиовизуальных </a:t>
            </a:r>
            <a:r>
              <a:rPr lang="ru-RU" dirty="0">
                <a:latin typeface="Cambria" pitchFamily="18" charset="0"/>
              </a:rPr>
              <a:t>текстов (кинофильмов) (3 курс)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dirty="0" smtClean="0">
                <a:latin typeface="Cambria" pitchFamily="18" charset="0"/>
              </a:rPr>
              <a:t>перевод </a:t>
            </a:r>
            <a:r>
              <a:rPr lang="ru-RU" dirty="0">
                <a:latin typeface="Cambria" pitchFamily="18" charset="0"/>
              </a:rPr>
              <a:t>в общественно-политической </a:t>
            </a:r>
            <a:r>
              <a:rPr lang="ru-RU" dirty="0" smtClean="0">
                <a:latin typeface="Cambria" pitchFamily="18" charset="0"/>
              </a:rPr>
              <a:t>   </a:t>
            </a:r>
            <a:r>
              <a:rPr lang="ru-RU" dirty="0">
                <a:latin typeface="Cambria" pitchFamily="18" charset="0"/>
              </a:rPr>
              <a:t>коммуникации (4 курс</a:t>
            </a:r>
            <a:r>
              <a:rPr lang="ru-RU" dirty="0" smtClean="0">
                <a:latin typeface="Cambria" pitchFamily="18" charset="0"/>
              </a:rPr>
              <a:t>)</a:t>
            </a:r>
            <a:endParaRPr lang="en-US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Cambria" pitchFamily="18" charset="0"/>
              </a:rPr>
              <a:t>перевод и </a:t>
            </a:r>
            <a:r>
              <a:rPr lang="ru-RU" dirty="0">
                <a:latin typeface="Cambria" pitchFamily="18" charset="0"/>
              </a:rPr>
              <a:t>публичное выступление (4 курс)</a:t>
            </a: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Связь кафедры с другими ВУЗами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463284" cy="48990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Cambria" pitchFamily="18" charset="0"/>
              </a:rPr>
              <a:t>С.</a:t>
            </a:r>
            <a:r>
              <a:rPr lang="ru-RU" sz="2800" dirty="0" smtClean="0">
                <a:latin typeface="Cambria" pitchFamily="18" charset="0"/>
              </a:rPr>
              <a:t>-</a:t>
            </a:r>
            <a:r>
              <a:rPr lang="ru-RU" sz="3200" dirty="0" smtClean="0">
                <a:latin typeface="Cambria" pitchFamily="18" charset="0"/>
              </a:rPr>
              <a:t>Петербургский государственный     университет</a:t>
            </a:r>
          </a:p>
          <a:p>
            <a:pPr>
              <a:spcAft>
                <a:spcPts val="600"/>
              </a:spcAft>
            </a:pPr>
            <a:r>
              <a:rPr lang="ru-RU" sz="3200" dirty="0" smtClean="0">
                <a:latin typeface="Cambria" pitchFamily="18" charset="0"/>
              </a:rPr>
              <a:t>Нижегородский государственный лингвистический университет</a:t>
            </a:r>
          </a:p>
          <a:p>
            <a:pPr>
              <a:spcAft>
                <a:spcPts val="600"/>
              </a:spcAft>
            </a:pPr>
            <a:r>
              <a:rPr lang="ru-RU" sz="3200" dirty="0" smtClean="0">
                <a:latin typeface="Cambria" pitchFamily="18" charset="0"/>
              </a:rPr>
              <a:t>Университет штата Техас, США,  г. </a:t>
            </a:r>
            <a:r>
              <a:rPr lang="ru-RU" sz="3200" dirty="0" err="1" smtClean="0">
                <a:latin typeface="Cambria" pitchFamily="18" charset="0"/>
              </a:rPr>
              <a:t>Остин</a:t>
            </a:r>
            <a:r>
              <a:rPr lang="ru-RU" sz="3200" dirty="0" smtClean="0">
                <a:latin typeface="Cambria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3200" dirty="0" smtClean="0">
                <a:latin typeface="Cambria" pitchFamily="18" charset="0"/>
              </a:rPr>
              <a:t>Университет </a:t>
            </a:r>
            <a:r>
              <a:rPr lang="en-GB" sz="3200" dirty="0" smtClean="0">
                <a:latin typeface="Cambria" pitchFamily="18" charset="0"/>
              </a:rPr>
              <a:t>Sacred Heart</a:t>
            </a:r>
            <a:r>
              <a:rPr lang="ru-RU" sz="3200" dirty="0" smtClean="0">
                <a:latin typeface="Cambria" pitchFamily="18" charset="0"/>
              </a:rPr>
              <a:t>, г. </a:t>
            </a:r>
            <a:r>
              <a:rPr lang="ru-RU" sz="3200" dirty="0" err="1" smtClean="0">
                <a:latin typeface="Cambria" pitchFamily="18" charset="0"/>
              </a:rPr>
              <a:t>Фэрфилд</a:t>
            </a:r>
            <a:r>
              <a:rPr lang="ru-RU" sz="3200" dirty="0" smtClean="0">
                <a:latin typeface="Cambria" pitchFamily="18" charset="0"/>
              </a:rPr>
              <a:t>,     США, шт. Коннектикут </a:t>
            </a:r>
          </a:p>
          <a:p>
            <a:pPr eaLnBrk="1" hangingPunct="1">
              <a:buFont typeface="Times New Roman" pitchFamily="18" charset="0"/>
              <a:buNone/>
            </a:pPr>
            <a:endParaRPr lang="ru-RU" sz="3200" b="1" dirty="0" smtClean="0">
              <a:solidFill>
                <a:schemeClr val="accent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Академическое сотрудничество</a:t>
            </a:r>
            <a:endParaRPr lang="ru-RU" sz="40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40768"/>
            <a:ext cx="4038600" cy="4495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Font typeface="Times New Roman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А. Л. Онищенко 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Schlate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) Университет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</a:rPr>
              <a:t>Sacred Heart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(США)</a:t>
            </a:r>
          </a:p>
          <a:p>
            <a:pPr eaLnBrk="1" hangingPunct="1">
              <a:spcBef>
                <a:spcPct val="20000"/>
              </a:spcBef>
              <a:buFont typeface="Times New Roman" pitchFamily="18" charset="0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36096" y="1340768"/>
            <a:ext cx="4038600" cy="4408487"/>
          </a:xfrm>
        </p:spPr>
        <p:txBody>
          <a:bodyPr/>
          <a:lstStyle/>
          <a:p>
            <a:pPr marL="34925" eaLnBrk="1" hangingPunct="1">
              <a:spcBef>
                <a:spcPct val="20000"/>
              </a:spcBef>
              <a:buFont typeface="Times New Roman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И. А.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Лекомцева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34925" eaLnBrk="1" hangingPunct="1">
              <a:spcBef>
                <a:spcPct val="20000"/>
              </a:spcBef>
              <a:buFont typeface="Times New Roman" pitchFamily="18" charset="0"/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С.-Петербургский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университет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714625"/>
            <a:ext cx="3041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14625"/>
            <a:ext cx="3093098" cy="388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08503" cy="10255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Конкурс на лучшее публичное выступление (организаторы и победители конкурса с сертификатами, полученными из США)</a:t>
            </a:r>
            <a:endParaRPr lang="ru-RU" sz="30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844824"/>
            <a:ext cx="6591127" cy="487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591</Words>
  <Application>Microsoft Office PowerPoint</Application>
  <PresentationFormat>Экран (4:3)</PresentationFormat>
  <Paragraphs>111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Направление «Лингвистика»  профиль «Перевод и переводоведение»  </vt:lpstr>
      <vt:lpstr>ЕГЭ:</vt:lpstr>
      <vt:lpstr>Профессия – переводчик!</vt:lpstr>
      <vt:lpstr>Перевод в современном мире:</vt:lpstr>
      <vt:lpstr>Подготовка переводчиков на кафедре перевода и прикладной лингвистики</vt:lpstr>
      <vt:lpstr>Практический курс перевода</vt:lpstr>
      <vt:lpstr>Связь кафедры с другими ВУЗами</vt:lpstr>
      <vt:lpstr>Академическое сотрудничество</vt:lpstr>
      <vt:lpstr>Конкурс на лучшее публичное выступление (организаторы и победители конкурса с сертификатами, полученными из США)</vt:lpstr>
      <vt:lpstr>        Научная работа студентов</vt:lpstr>
      <vt:lpstr>Области научных исследований  студентов</vt:lpstr>
      <vt:lpstr>ЗАРУБЕЖНЫЕ ПРЕПОДАВАТЕЛИ на кафедре  (с 2002 по 2020 г. – 8 преподавателей) </vt:lpstr>
      <vt:lpstr>Мэтью Орр (2017-2018 уч. год)</vt:lpstr>
      <vt:lpstr>Абигейл Гипсон (2019-2020 уч. год)</vt:lpstr>
      <vt:lpstr>ПЕРЕВОДЧЕСКАЯ ПРАКТИКА</vt:lpstr>
      <vt:lpstr>Перевод зарубежных сайтов</vt:lpstr>
      <vt:lpstr>Переводческая практика ОАО «Ува-молоко»</vt:lpstr>
      <vt:lpstr>Места работы наших выпускников:</vt:lpstr>
      <vt:lpstr>НАШИ ВЫПУСКНИКИ</vt:lpstr>
      <vt:lpstr>Уфа - 2015</vt:lpstr>
      <vt:lpstr>Алексей Галущак   (выпуск 2004 г.)</vt:lpstr>
      <vt:lpstr>Надежда Оберкампф (Малашина),  выпуск 2004 г.</vt:lpstr>
      <vt:lpstr>Александр Пестерев (выпуск 2005 г.), директор департамента переводов в компании BPC Engineering,  г. Москва  </vt:lpstr>
      <vt:lpstr>Гузалия Садыкова (выпуск 2012 г.) зам. ген. директора компании АйТи Авиа, С.Петербург</vt:lpstr>
      <vt:lpstr>Ильнара Исламова (выпуск 2014 г.) начальник отдела внешнеэкономической деятельности  ОАО «Ува-молоко»</vt:lpstr>
      <vt:lpstr>Переводчики в Ижевске</vt:lpstr>
      <vt:lpstr>Кафедра перевода и прикладной лингвистики (английский и немецкий языки)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«Лингвистика» профиль «Перевод и переводоведение»</dc:title>
  <dc:creator>Папа</dc:creator>
  <cp:lastModifiedBy>User</cp:lastModifiedBy>
  <cp:revision>57</cp:revision>
  <dcterms:created xsi:type="dcterms:W3CDTF">2020-12-10T08:00:33Z</dcterms:created>
  <dcterms:modified xsi:type="dcterms:W3CDTF">2021-01-18T06:56:09Z</dcterms:modified>
</cp:coreProperties>
</file>