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82" r:id="rId8"/>
    <p:sldId id="261" r:id="rId9"/>
    <p:sldId id="262" r:id="rId10"/>
    <p:sldId id="263" r:id="rId11"/>
    <p:sldId id="265" r:id="rId12"/>
    <p:sldId id="264" r:id="rId13"/>
    <p:sldId id="28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6" r:id="rId22"/>
    <p:sldId id="277" r:id="rId23"/>
    <p:sldId id="283" r:id="rId24"/>
    <p:sldId id="284" r:id="rId25"/>
    <p:sldId id="278" r:id="rId26"/>
    <p:sldId id="280" r:id="rId27"/>
    <p:sldId id="281" r:id="rId28"/>
    <p:sldId id="28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qJRJfa4J6c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0" dirty="0"/>
              <a:t>ЧЕШСКАЯ РЕСПУБЛИКА</a:t>
            </a:r>
            <a:endParaRPr lang="cs-CZ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Регина и </a:t>
            </a:r>
            <a:r>
              <a:rPr lang="ru-RU" dirty="0" err="1"/>
              <a:t>Радка</a:t>
            </a:r>
            <a:endParaRPr lang="cs-CZ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86" y="791856"/>
            <a:ext cx="4619026" cy="28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26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8584" y="253056"/>
            <a:ext cx="6712131" cy="1325563"/>
          </a:xfrm>
        </p:spPr>
        <p:txBody>
          <a:bodyPr/>
          <a:lstStyle/>
          <a:p>
            <a:pPr algn="ctr"/>
            <a:r>
              <a:rPr lang="ru-RU" dirty="0"/>
              <a:t>Чешские горы</a:t>
            </a:r>
            <a:endParaRPr lang="cs-CZ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463" y="1904002"/>
            <a:ext cx="5697187" cy="38044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507" y="1904002"/>
            <a:ext cx="5229886" cy="380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74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8623" y="352063"/>
            <a:ext cx="6294120" cy="1325563"/>
          </a:xfrm>
        </p:spPr>
        <p:txBody>
          <a:bodyPr/>
          <a:lstStyle/>
          <a:p>
            <a:pPr algn="ctr"/>
            <a:r>
              <a:rPr lang="ru-RU" dirty="0"/>
              <a:t>Моравский карст</a:t>
            </a:r>
            <a:endParaRPr lang="cs-CZ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648" y="2129640"/>
            <a:ext cx="5441035" cy="36019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981" y="2129640"/>
            <a:ext cx="5457524" cy="360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77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Отличия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Россия в 217 х больше </a:t>
            </a:r>
            <a:endParaRPr lang="ru-RU" dirty="0" smtClean="0"/>
          </a:p>
          <a:p>
            <a:r>
              <a:rPr lang="ru-RU" dirty="0" smtClean="0"/>
              <a:t>Чехия </a:t>
            </a:r>
            <a:r>
              <a:rPr lang="ru-RU" dirty="0"/>
              <a:t>в 1,5 х больше Удмуртии</a:t>
            </a:r>
          </a:p>
          <a:p>
            <a:endParaRPr lang="ru-RU" dirty="0"/>
          </a:p>
          <a:p>
            <a:r>
              <a:rPr lang="ru-RU" dirty="0"/>
              <a:t>Считать на пальцах</a:t>
            </a:r>
            <a:endParaRPr lang="cs-CZ" dirty="0"/>
          </a:p>
          <a:p>
            <a:r>
              <a:rPr lang="ru-RU" dirty="0"/>
              <a:t>Оценки в </a:t>
            </a:r>
            <a:r>
              <a:rPr lang="ru-RU" dirty="0" smtClean="0"/>
              <a:t>школе</a:t>
            </a:r>
          </a:p>
          <a:p>
            <a:r>
              <a:rPr lang="ru-RU" dirty="0" smtClean="0"/>
              <a:t>Обращение к преподавателям</a:t>
            </a:r>
            <a:endParaRPr lang="ru-RU" dirty="0"/>
          </a:p>
          <a:p>
            <a:r>
              <a:rPr lang="ru-RU" dirty="0" smtClean="0"/>
              <a:t>Нет </a:t>
            </a:r>
            <a:r>
              <a:rPr lang="ru-RU" dirty="0"/>
              <a:t>кондукторов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534" y="247852"/>
            <a:ext cx="2565157" cy="20915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973" y="2644422"/>
            <a:ext cx="2543718" cy="39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30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Культурный шок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Дискуссия</a:t>
            </a:r>
            <a:endParaRPr lang="cs-CZ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594" y="3485587"/>
            <a:ext cx="4488044" cy="29920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25" y="3492091"/>
            <a:ext cx="4488044" cy="29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71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932"/>
            <a:ext cx="10515600" cy="1325563"/>
          </a:xfrm>
        </p:spPr>
        <p:txBody>
          <a:bodyPr/>
          <a:lstStyle/>
          <a:p>
            <a:r>
              <a:rPr lang="ru-RU" dirty="0"/>
              <a:t>Религия в Чехии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0000" y="1537495"/>
            <a:ext cx="10233800" cy="4351338"/>
          </a:xfrm>
        </p:spPr>
        <p:txBody>
          <a:bodyPr>
            <a:normAutofit/>
          </a:bodyPr>
          <a:lstStyle/>
          <a:p>
            <a:r>
              <a:rPr lang="ru-RU" dirty="0"/>
              <a:t>45,2 % </a:t>
            </a:r>
            <a:r>
              <a:rPr lang="ru-RU" dirty="0" smtClean="0"/>
              <a:t>не определены ни к одной вере</a:t>
            </a:r>
            <a:endParaRPr lang="ru-RU" dirty="0"/>
          </a:p>
          <a:p>
            <a:r>
              <a:rPr lang="ru-RU" dirty="0"/>
              <a:t>34,2 % неверующие</a:t>
            </a:r>
          </a:p>
          <a:p>
            <a:r>
              <a:rPr lang="ru-RU" dirty="0"/>
              <a:t>10,3 % католическое христианство </a:t>
            </a:r>
          </a:p>
          <a:p>
            <a:pPr lvl="1"/>
            <a:r>
              <a:rPr lang="ru-RU" sz="2000" dirty="0"/>
              <a:t>Люди сидят на скамейках</a:t>
            </a:r>
          </a:p>
          <a:p>
            <a:pPr lvl="1"/>
            <a:r>
              <a:rPr lang="ru-RU" sz="2000" dirty="0"/>
              <a:t>Пение сопровождают </a:t>
            </a:r>
          </a:p>
          <a:p>
            <a:pPr marL="457200" lvl="1" indent="0">
              <a:buNone/>
            </a:pPr>
            <a:r>
              <a:rPr lang="ru-RU" sz="2000" dirty="0"/>
              <a:t>    музыкальными инструментами</a:t>
            </a:r>
          </a:p>
          <a:p>
            <a:pPr lvl="1"/>
            <a:r>
              <a:rPr lang="ru-RU" sz="2000" dirty="0"/>
              <a:t>Не нужен головной убор</a:t>
            </a:r>
          </a:p>
          <a:p>
            <a:pPr lvl="1"/>
            <a:r>
              <a:rPr lang="ru-RU" sz="2000" dirty="0"/>
              <a:t>Скульптуры</a:t>
            </a:r>
          </a:p>
          <a:p>
            <a:pPr lvl="1"/>
            <a:r>
              <a:rPr lang="ru-RU" sz="2000" dirty="0"/>
              <a:t>Отсутствие купола</a:t>
            </a:r>
          </a:p>
          <a:p>
            <a:pPr lvl="1"/>
            <a:r>
              <a:rPr lang="ru-RU" sz="2000" dirty="0"/>
              <a:t>Отсутствие икон</a:t>
            </a:r>
          </a:p>
          <a:p>
            <a:pPr lvl="1"/>
            <a:endParaRPr lang="cs-CZ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80" y="3135478"/>
            <a:ext cx="5608320" cy="372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96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Пасха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Подвижная дата </a:t>
            </a:r>
          </a:p>
          <a:p>
            <a:r>
              <a:rPr lang="ru-RU" dirty="0"/>
              <a:t>«Помлазка» </a:t>
            </a:r>
          </a:p>
          <a:p>
            <a:r>
              <a:rPr lang="ru-RU" dirty="0"/>
              <a:t>«Краслице»</a:t>
            </a:r>
          </a:p>
          <a:p>
            <a:r>
              <a:rPr lang="ru-RU" dirty="0"/>
              <a:t>Барашек</a:t>
            </a:r>
          </a:p>
          <a:p>
            <a:r>
              <a:rPr lang="ru-RU" dirty="0"/>
              <a:t>«Мазанец»</a:t>
            </a:r>
          </a:p>
          <a:p>
            <a:endParaRPr lang="ru-RU" dirty="0"/>
          </a:p>
          <a:p>
            <a:endParaRPr lang="ru-RU" dirty="0"/>
          </a:p>
          <a:p>
            <a:endParaRPr lang="cs-CZ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515" y="3384505"/>
            <a:ext cx="4493078" cy="2992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594" y="3384505"/>
            <a:ext cx="2294168" cy="2992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515" y="215606"/>
            <a:ext cx="4432044" cy="29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58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Рождество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24. 12.</a:t>
            </a:r>
          </a:p>
          <a:p>
            <a:r>
              <a:rPr lang="ru-RU" dirty="0"/>
              <a:t>Елка (</a:t>
            </a:r>
            <a:r>
              <a:rPr lang="cs-CZ" dirty="0"/>
              <a:t>Stromeček)</a:t>
            </a:r>
          </a:p>
          <a:p>
            <a:r>
              <a:rPr lang="ru-RU" dirty="0"/>
              <a:t>Золотой поросенок (пост)</a:t>
            </a:r>
          </a:p>
          <a:p>
            <a:r>
              <a:rPr lang="ru-RU" dirty="0"/>
              <a:t>Традиционный ужин </a:t>
            </a:r>
          </a:p>
          <a:p>
            <a:pPr lvl="1"/>
            <a:r>
              <a:rPr lang="ru-RU" dirty="0"/>
              <a:t>Рыбный суп</a:t>
            </a:r>
          </a:p>
          <a:p>
            <a:pPr lvl="1"/>
            <a:r>
              <a:rPr lang="ru-RU" dirty="0"/>
              <a:t>Жаренный карп </a:t>
            </a:r>
          </a:p>
          <a:p>
            <a:pPr lvl="1"/>
            <a:r>
              <a:rPr lang="ru-RU" dirty="0"/>
              <a:t>Картофельный салат</a:t>
            </a:r>
          </a:p>
          <a:p>
            <a:pPr lvl="1"/>
            <a:r>
              <a:rPr lang="ru-RU" dirty="0"/>
              <a:t>Рождественское печенье</a:t>
            </a:r>
          </a:p>
          <a:p>
            <a:r>
              <a:rPr lang="ru-RU" dirty="0"/>
              <a:t>Подарки</a:t>
            </a:r>
          </a:p>
          <a:p>
            <a:r>
              <a:rPr lang="ru-RU" dirty="0"/>
              <a:t>«Ежишек»</a:t>
            </a:r>
          </a:p>
          <a:p>
            <a:r>
              <a:rPr lang="ru-RU" dirty="0"/>
              <a:t>Сказки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360" y="0"/>
            <a:ext cx="456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97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967" y="4062549"/>
            <a:ext cx="3332887" cy="2664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0" y="104321"/>
            <a:ext cx="5408295" cy="3605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722" y="3101317"/>
            <a:ext cx="4955460" cy="36811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468" y="365125"/>
            <a:ext cx="3479358" cy="23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97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Новый год (</a:t>
            </a:r>
            <a:r>
              <a:rPr lang="cs-CZ" dirty="0"/>
              <a:t>Silvestr)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Отмечаем с друзьями</a:t>
            </a:r>
          </a:p>
          <a:p>
            <a:r>
              <a:rPr lang="ru-RU" dirty="0"/>
              <a:t>Играем в игры, много пьем, много ем, гуляем</a:t>
            </a:r>
          </a:p>
          <a:p>
            <a:r>
              <a:rPr lang="ru-RU" dirty="0"/>
              <a:t>Фейерверк</a:t>
            </a:r>
          </a:p>
          <a:p>
            <a:endParaRPr lang="cs-CZ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244" y="3174274"/>
            <a:ext cx="5343522" cy="3562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366" y="3847983"/>
            <a:ext cx="4083912" cy="27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51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Mikuláš, čert a anděl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Святой Николай, черт и ангел</a:t>
            </a:r>
          </a:p>
          <a:p>
            <a:r>
              <a:rPr lang="ru-RU" dirty="0"/>
              <a:t>6.12.</a:t>
            </a:r>
          </a:p>
          <a:p>
            <a:endParaRPr lang="ru-RU" dirty="0"/>
          </a:p>
          <a:p>
            <a:endParaRPr lang="cs-CZ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689" y="2481944"/>
            <a:ext cx="6099947" cy="406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95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0000" y="1852519"/>
            <a:ext cx="10233800" cy="4351338"/>
          </a:xfrm>
        </p:spPr>
        <p:txBody>
          <a:bodyPr/>
          <a:lstStyle/>
          <a:p>
            <a:r>
              <a:rPr lang="ru-RU" dirty="0"/>
              <a:t>Основная информация</a:t>
            </a:r>
          </a:p>
          <a:p>
            <a:r>
              <a:rPr lang="ru-RU" dirty="0"/>
              <a:t>Сравнение</a:t>
            </a:r>
          </a:p>
          <a:p>
            <a:endParaRPr lang="ru-RU" dirty="0"/>
          </a:p>
          <a:p>
            <a:r>
              <a:rPr lang="ru-RU" dirty="0"/>
              <a:t>Религия</a:t>
            </a:r>
          </a:p>
          <a:p>
            <a:r>
              <a:rPr lang="ru-RU" dirty="0"/>
              <a:t>Традиции и праздники</a:t>
            </a:r>
          </a:p>
          <a:p>
            <a:endParaRPr lang="ru-RU" dirty="0"/>
          </a:p>
          <a:p>
            <a:r>
              <a:rPr lang="ru-RU" dirty="0"/>
              <a:t>Город Брно</a:t>
            </a:r>
          </a:p>
          <a:p>
            <a:r>
              <a:rPr lang="ru-RU" dirty="0"/>
              <a:t>Университет им. </a:t>
            </a:r>
            <a:r>
              <a:rPr lang="ru-RU" dirty="0" err="1"/>
              <a:t>Масарика</a:t>
            </a:r>
            <a:endParaRPr lang="ru-RU" dirty="0"/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158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6691" y="260622"/>
            <a:ext cx="2179320" cy="1325563"/>
          </a:xfrm>
        </p:spPr>
        <p:txBody>
          <a:bodyPr/>
          <a:lstStyle/>
          <a:p>
            <a:r>
              <a:rPr lang="ru-RU" dirty="0"/>
              <a:t>Брно</a:t>
            </a:r>
            <a:endParaRPr lang="cs-CZ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472" y="1812561"/>
            <a:ext cx="10124810" cy="462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19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https://www.youtube.com/watch?v=LqJRJfa4J6c</a:t>
            </a:r>
          </a:p>
        </p:txBody>
      </p:sp>
      <p:pic>
        <p:nvPicPr>
          <p:cNvPr id="4" name="LqJRJfa4J6c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65184" y="1318161"/>
            <a:ext cx="9258602" cy="520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64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Попробуй перевести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Hlava</a:t>
            </a:r>
          </a:p>
          <a:p>
            <a:r>
              <a:rPr lang="cs-CZ" dirty="0"/>
              <a:t>Svetr</a:t>
            </a:r>
          </a:p>
          <a:p>
            <a:r>
              <a:rPr lang="cs-CZ" dirty="0"/>
              <a:t>Boty</a:t>
            </a:r>
          </a:p>
          <a:p>
            <a:r>
              <a:rPr lang="cs-CZ" dirty="0"/>
              <a:t>Lžíce</a:t>
            </a:r>
          </a:p>
          <a:p>
            <a:r>
              <a:rPr lang="cs-CZ" dirty="0"/>
              <a:t>Dveře</a:t>
            </a:r>
          </a:p>
          <a:p>
            <a:r>
              <a:rPr lang="cs-CZ" dirty="0"/>
              <a:t>Talíř</a:t>
            </a:r>
          </a:p>
          <a:p>
            <a:r>
              <a:rPr lang="cs-CZ" dirty="0"/>
              <a:t>Světlo</a:t>
            </a:r>
          </a:p>
          <a:p>
            <a:r>
              <a:rPr lang="cs-CZ" dirty="0"/>
              <a:t>Prase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4356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Попробуй перевести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Hlava</a:t>
            </a:r>
            <a:r>
              <a:rPr lang="ru-RU" dirty="0"/>
              <a:t> </a:t>
            </a:r>
            <a:endParaRPr lang="cs-CZ" dirty="0"/>
          </a:p>
          <a:p>
            <a:r>
              <a:rPr lang="cs-CZ" dirty="0"/>
              <a:t>Svetr</a:t>
            </a:r>
          </a:p>
          <a:p>
            <a:r>
              <a:rPr lang="cs-CZ" dirty="0"/>
              <a:t>Boty</a:t>
            </a:r>
          </a:p>
          <a:p>
            <a:r>
              <a:rPr lang="cs-CZ" dirty="0"/>
              <a:t>Lžíce</a:t>
            </a:r>
          </a:p>
          <a:p>
            <a:r>
              <a:rPr lang="cs-CZ" dirty="0"/>
              <a:t>Dveře</a:t>
            </a:r>
          </a:p>
          <a:p>
            <a:r>
              <a:rPr lang="cs-CZ" dirty="0"/>
              <a:t>Talíř</a:t>
            </a:r>
          </a:p>
          <a:p>
            <a:r>
              <a:rPr lang="cs-CZ" dirty="0"/>
              <a:t>Světlo</a:t>
            </a:r>
          </a:p>
          <a:p>
            <a:r>
              <a:rPr lang="cs-CZ" dirty="0" smtClean="0"/>
              <a:t>Prasátko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Голова, глава</a:t>
            </a:r>
          </a:p>
          <a:p>
            <a:r>
              <a:rPr lang="ru-RU" dirty="0"/>
              <a:t>Свитер</a:t>
            </a:r>
          </a:p>
          <a:p>
            <a:r>
              <a:rPr lang="ru-RU" dirty="0"/>
              <a:t>Ботинки</a:t>
            </a:r>
          </a:p>
          <a:p>
            <a:r>
              <a:rPr lang="ru-RU" dirty="0"/>
              <a:t>Ложка</a:t>
            </a:r>
          </a:p>
          <a:p>
            <a:r>
              <a:rPr lang="ru-RU" dirty="0"/>
              <a:t>Дверь</a:t>
            </a:r>
          </a:p>
          <a:p>
            <a:r>
              <a:rPr lang="ru-RU" dirty="0"/>
              <a:t>Тарелка</a:t>
            </a:r>
          </a:p>
          <a:p>
            <a:r>
              <a:rPr lang="ru-RU" dirty="0"/>
              <a:t>Свет</a:t>
            </a:r>
          </a:p>
          <a:p>
            <a:r>
              <a:rPr lang="ru-RU" dirty="0"/>
              <a:t>Поросёнок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1909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53" y="218893"/>
            <a:ext cx="3244344" cy="2162896"/>
          </a:xfrm>
          <a:prstGeom prst="rect">
            <a:avLst/>
          </a:prstGeom>
        </p:spPr>
      </p:pic>
      <p:pic>
        <p:nvPicPr>
          <p:cNvPr id="13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275" y="171989"/>
            <a:ext cx="2066925" cy="2209800"/>
          </a:xfrm>
          <a:prstGeom prst="rect">
            <a:avLst/>
          </a:prstGeom>
        </p:spPr>
      </p:pic>
      <p:pic>
        <p:nvPicPr>
          <p:cNvPr id="14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356" y="114213"/>
            <a:ext cx="2267576" cy="2267576"/>
          </a:xfrm>
          <a:prstGeom prst="rect">
            <a:avLst/>
          </a:prstGeom>
        </p:spPr>
      </p:pic>
      <p:pic>
        <p:nvPicPr>
          <p:cNvPr id="15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372" y="218893"/>
            <a:ext cx="2824645" cy="1884016"/>
          </a:xfrm>
          <a:prstGeom prst="rect">
            <a:avLst/>
          </a:prstGeom>
        </p:spPr>
      </p:pic>
      <p:pic>
        <p:nvPicPr>
          <p:cNvPr id="16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491" y="2561756"/>
            <a:ext cx="1858464" cy="2235746"/>
          </a:xfrm>
          <a:prstGeom prst="rect">
            <a:avLst/>
          </a:prstGeom>
        </p:spPr>
      </p:pic>
      <p:pic>
        <p:nvPicPr>
          <p:cNvPr id="18" name="Рисунок 7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9641304" y="2381789"/>
            <a:ext cx="2415713" cy="2415713"/>
          </a:xfrm>
          <a:prstGeom prst="rect">
            <a:avLst/>
          </a:prstGeom>
        </p:spPr>
      </p:pic>
      <p:pic>
        <p:nvPicPr>
          <p:cNvPr id="20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491" y="2561756"/>
            <a:ext cx="1858464" cy="2235746"/>
          </a:xfrm>
          <a:prstGeom prst="rect">
            <a:avLst/>
          </a:prstGeom>
        </p:spPr>
      </p:pic>
      <p:pic>
        <p:nvPicPr>
          <p:cNvPr id="2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53" y="218893"/>
            <a:ext cx="3244344" cy="2162896"/>
          </a:xfrm>
          <a:prstGeom prst="rect">
            <a:avLst/>
          </a:prstGeom>
        </p:spPr>
      </p:pic>
      <p:sp>
        <p:nvSpPr>
          <p:cNvPr id="22" name="TextBox 12"/>
          <p:cNvSpPr txBox="1"/>
          <p:nvPr/>
        </p:nvSpPr>
        <p:spPr>
          <a:xfrm>
            <a:off x="757646" y="470263"/>
            <a:ext cx="437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4689566" y="218893"/>
            <a:ext cx="445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" name="TextBox 14"/>
          <p:cNvSpPr txBox="1"/>
          <p:nvPr/>
        </p:nvSpPr>
        <p:spPr>
          <a:xfrm>
            <a:off x="7067006" y="326571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5" name="TextBox 15"/>
          <p:cNvSpPr txBox="1"/>
          <p:nvPr/>
        </p:nvSpPr>
        <p:spPr>
          <a:xfrm>
            <a:off x="9562011" y="326571"/>
            <a:ext cx="455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6" name="TextBox 16"/>
          <p:cNvSpPr txBox="1"/>
          <p:nvPr/>
        </p:nvSpPr>
        <p:spPr>
          <a:xfrm>
            <a:off x="1672617" y="4089616"/>
            <a:ext cx="436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TextBox 17"/>
          <p:cNvSpPr txBox="1"/>
          <p:nvPr/>
        </p:nvSpPr>
        <p:spPr>
          <a:xfrm>
            <a:off x="9789798" y="4149421"/>
            <a:ext cx="466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8" name="TextBox 18"/>
          <p:cNvSpPr txBox="1"/>
          <p:nvPr/>
        </p:nvSpPr>
        <p:spPr>
          <a:xfrm>
            <a:off x="3647806" y="2625927"/>
            <a:ext cx="261122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cs-CZ" sz="3200" dirty="0"/>
              <a:t> Propiska</a:t>
            </a:r>
          </a:p>
          <a:p>
            <a:pPr marL="342900" indent="-342900">
              <a:buAutoNum type="alphaUcPeriod"/>
            </a:pPr>
            <a:r>
              <a:rPr lang="cs-CZ" sz="3200" dirty="0"/>
              <a:t> Kocour</a:t>
            </a:r>
          </a:p>
          <a:p>
            <a:pPr marL="342900" indent="-342900">
              <a:buAutoNum type="alphaUcPeriod"/>
            </a:pPr>
            <a:r>
              <a:rPr lang="cs-CZ" sz="3200" dirty="0"/>
              <a:t> Květina</a:t>
            </a:r>
          </a:p>
          <a:p>
            <a:pPr marL="342900" indent="-342900">
              <a:buAutoNum type="alphaUcPeriod"/>
            </a:pPr>
            <a:r>
              <a:rPr lang="cs-CZ" sz="3200" dirty="0"/>
              <a:t> Batoh</a:t>
            </a:r>
          </a:p>
          <a:p>
            <a:pPr marL="342900" indent="-342900">
              <a:buAutoNum type="alphaUcPeriod"/>
            </a:pPr>
            <a:r>
              <a:rPr lang="cs-CZ" sz="3200" dirty="0"/>
              <a:t> Mobil</a:t>
            </a:r>
          </a:p>
          <a:p>
            <a:pPr marL="342900" indent="-342900">
              <a:buAutoNum type="alphaUcPeriod"/>
            </a:pPr>
            <a:r>
              <a:rPr lang="cs-CZ" sz="3200" dirty="0"/>
              <a:t> Podprsenka</a:t>
            </a:r>
          </a:p>
        </p:txBody>
      </p:sp>
    </p:spTree>
    <p:extLst>
      <p:ext uri="{BB962C8B-B14F-4D97-AF65-F5344CB8AC3E}">
        <p14:creationId xmlns:p14="http://schemas.microsoft.com/office/powerpoint/2010/main" val="2428159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91" y="2561756"/>
            <a:ext cx="1858464" cy="2235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275" y="171989"/>
            <a:ext cx="2066925" cy="2209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356" y="114213"/>
            <a:ext cx="2267576" cy="22675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9798" y="2381789"/>
            <a:ext cx="2295551" cy="22955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2372" y="218893"/>
            <a:ext cx="2824645" cy="18840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853" y="218893"/>
            <a:ext cx="3244344" cy="21628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7646" y="470263"/>
            <a:ext cx="437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9566" y="218893"/>
            <a:ext cx="445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67006" y="326571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62011" y="326571"/>
            <a:ext cx="455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72617" y="4089616"/>
            <a:ext cx="436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9798" y="3969454"/>
            <a:ext cx="466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47806" y="2625927"/>
            <a:ext cx="290297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cs-CZ" sz="3200" dirty="0"/>
              <a:t> Propiska</a:t>
            </a:r>
            <a:r>
              <a:rPr lang="ru-RU" sz="3200" dirty="0"/>
              <a:t>  	  3</a:t>
            </a:r>
            <a:endParaRPr lang="cs-CZ" sz="3200" dirty="0"/>
          </a:p>
          <a:p>
            <a:pPr marL="342900" indent="-342900">
              <a:buAutoNum type="alphaUcPeriod"/>
            </a:pPr>
            <a:r>
              <a:rPr lang="cs-CZ" sz="3200" dirty="0"/>
              <a:t> Kocour</a:t>
            </a:r>
            <a:r>
              <a:rPr lang="ru-RU" sz="3200" dirty="0"/>
              <a:t> 		  1</a:t>
            </a:r>
            <a:endParaRPr lang="cs-CZ" sz="3200" dirty="0"/>
          </a:p>
          <a:p>
            <a:pPr marL="342900" indent="-342900">
              <a:buAutoNum type="alphaUcPeriod"/>
            </a:pPr>
            <a:r>
              <a:rPr lang="cs-CZ" sz="3200" dirty="0"/>
              <a:t> Květina</a:t>
            </a:r>
            <a:r>
              <a:rPr lang="ru-RU" sz="3200" dirty="0"/>
              <a:t>      	  6</a:t>
            </a:r>
            <a:endParaRPr lang="cs-CZ" sz="3200" dirty="0"/>
          </a:p>
          <a:p>
            <a:pPr marL="342900" indent="-342900">
              <a:buAutoNum type="alphaUcPeriod"/>
            </a:pPr>
            <a:r>
              <a:rPr lang="cs-CZ" sz="3200" dirty="0"/>
              <a:t> Batoh</a:t>
            </a:r>
            <a:r>
              <a:rPr lang="ru-RU" sz="3200" dirty="0"/>
              <a:t>   		  5</a:t>
            </a:r>
            <a:endParaRPr lang="cs-CZ" sz="3200" dirty="0"/>
          </a:p>
          <a:p>
            <a:pPr marL="342900" indent="-342900">
              <a:buAutoNum type="alphaUcPeriod"/>
            </a:pPr>
            <a:r>
              <a:rPr lang="cs-CZ" sz="3200" dirty="0"/>
              <a:t> Mobil</a:t>
            </a:r>
            <a:r>
              <a:rPr lang="ru-RU" sz="3200" dirty="0"/>
              <a:t> 		  4</a:t>
            </a:r>
            <a:endParaRPr lang="cs-CZ" sz="3200" dirty="0"/>
          </a:p>
          <a:p>
            <a:pPr marL="342900" indent="-342900">
              <a:buAutoNum type="alphaUcPeriod"/>
            </a:pPr>
            <a:r>
              <a:rPr lang="cs-CZ" sz="3200" dirty="0"/>
              <a:t> Podprsenka</a:t>
            </a:r>
            <a:r>
              <a:rPr lang="ru-RU" sz="3200" dirty="0"/>
              <a:t> 2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283562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Угадай значение</a:t>
            </a:r>
            <a:endParaRPr lang="cs-CZ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3200" dirty="0"/>
              <a:t>Buchta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ru-RU" sz="3600" dirty="0"/>
              <a:t>Бухта</a:t>
            </a:r>
          </a:p>
          <a:p>
            <a:pPr marL="285750" indent="-285750">
              <a:buFontTx/>
              <a:buChar char="-"/>
            </a:pPr>
            <a:r>
              <a:rPr lang="ru-RU" sz="3600" dirty="0"/>
              <a:t>Пирог</a:t>
            </a:r>
          </a:p>
          <a:p>
            <a:pPr marL="285750" indent="-285750">
              <a:buFontTx/>
              <a:buChar char="-"/>
            </a:pPr>
            <a:r>
              <a:rPr lang="ru-RU" sz="3600" dirty="0"/>
              <a:t>Пруд</a:t>
            </a:r>
          </a:p>
          <a:p>
            <a:pPr marL="285750" indent="-285750">
              <a:buFontTx/>
              <a:buChar char="-"/>
            </a:pPr>
            <a:r>
              <a:rPr lang="ru-RU" sz="3600" dirty="0"/>
              <a:t>Картошка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3200" dirty="0"/>
              <a:t>Pozor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cs-CZ" sz="3600" dirty="0"/>
              <a:t>- </a:t>
            </a:r>
            <a:r>
              <a:rPr lang="ru-RU" sz="3600" dirty="0"/>
              <a:t>Цветок</a:t>
            </a:r>
            <a:endParaRPr lang="cs-CZ" sz="3600" dirty="0"/>
          </a:p>
          <a:p>
            <a:r>
              <a:rPr lang="cs-CZ" sz="3600" dirty="0"/>
              <a:t>-</a:t>
            </a:r>
            <a:r>
              <a:rPr lang="ru-RU" sz="3600" dirty="0"/>
              <a:t> Позор</a:t>
            </a:r>
            <a:endParaRPr lang="cs-CZ" sz="3600" dirty="0"/>
          </a:p>
          <a:p>
            <a:r>
              <a:rPr lang="cs-CZ" sz="3600" dirty="0"/>
              <a:t>-</a:t>
            </a:r>
            <a:r>
              <a:rPr lang="ru-RU" sz="3600" dirty="0"/>
              <a:t> Шарф</a:t>
            </a:r>
            <a:endParaRPr lang="cs-CZ" sz="3600" dirty="0"/>
          </a:p>
          <a:p>
            <a:r>
              <a:rPr lang="cs-CZ" sz="3600" dirty="0"/>
              <a:t>- </a:t>
            </a:r>
            <a:r>
              <a:rPr lang="ru-RU" sz="3600" dirty="0"/>
              <a:t>Осторожно</a:t>
            </a:r>
            <a:endParaRPr lang="cs-CZ" sz="3600" dirty="0"/>
          </a:p>
          <a:p>
            <a:endParaRPr lang="cs-CZ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dirty="0" err="1"/>
              <a:t>Buket</a:t>
            </a:r>
            <a:endParaRPr lang="cs-CZ" sz="32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7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- </a:t>
            </a:r>
            <a:r>
              <a:rPr lang="ru-RU" sz="3600" dirty="0"/>
              <a:t>Бук</a:t>
            </a:r>
          </a:p>
          <a:p>
            <a:r>
              <a:rPr lang="ru-RU" sz="3600" dirty="0"/>
              <a:t>- Букет</a:t>
            </a:r>
          </a:p>
          <a:p>
            <a:r>
              <a:rPr lang="ru-RU" sz="3600" dirty="0"/>
              <a:t>- Буква</a:t>
            </a:r>
          </a:p>
          <a:p>
            <a:r>
              <a:rPr lang="ru-RU" sz="3600" dirty="0"/>
              <a:t>- Тряпка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316848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417526" cy="14432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3200" dirty="0"/>
              <a:t>Stůl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ru-RU" sz="3600" dirty="0"/>
              <a:t>Стул</a:t>
            </a:r>
          </a:p>
          <a:p>
            <a:pPr marL="285750" indent="-285750">
              <a:buFontTx/>
              <a:buChar char="-"/>
            </a:pPr>
            <a:r>
              <a:rPr lang="ru-RU" sz="3600" dirty="0"/>
              <a:t>Стол</a:t>
            </a:r>
          </a:p>
          <a:p>
            <a:pPr marL="285750" indent="-285750">
              <a:buFontTx/>
              <a:buChar char="-"/>
            </a:pPr>
            <a:r>
              <a:rPr lang="ru-RU" sz="3600" dirty="0"/>
              <a:t>Толпа</a:t>
            </a:r>
          </a:p>
          <a:p>
            <a:pPr marL="285750" indent="-285750">
              <a:buFontTx/>
              <a:buChar char="-"/>
            </a:pPr>
            <a:r>
              <a:rPr lang="ru-RU" sz="3600" dirty="0"/>
              <a:t>Шлем</a:t>
            </a:r>
            <a:endParaRPr lang="cs-CZ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3200" dirty="0"/>
              <a:t>Ráno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ru-RU" sz="3600" dirty="0"/>
              <a:t>Скоро</a:t>
            </a:r>
          </a:p>
          <a:p>
            <a:pPr marL="285750" indent="-285750">
              <a:buFontTx/>
              <a:buChar char="-"/>
            </a:pPr>
            <a:r>
              <a:rPr lang="ru-RU" sz="3600" dirty="0"/>
              <a:t>Рано</a:t>
            </a:r>
          </a:p>
          <a:p>
            <a:pPr marL="285750" indent="-285750">
              <a:buFontTx/>
              <a:buChar char="-"/>
            </a:pPr>
            <a:r>
              <a:rPr lang="ru-RU" sz="3600" dirty="0"/>
              <a:t>Поздно</a:t>
            </a:r>
          </a:p>
          <a:p>
            <a:pPr marL="285750" indent="-285750">
              <a:buFontTx/>
              <a:buChar char="-"/>
            </a:pPr>
            <a:r>
              <a:rPr lang="ru-RU" sz="3600" dirty="0"/>
              <a:t>Утро</a:t>
            </a:r>
            <a:endParaRPr lang="cs-CZ" sz="36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3200" dirty="0"/>
              <a:t>Čerstvý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half" idx="17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- </a:t>
            </a:r>
            <a:r>
              <a:rPr lang="ru-RU" sz="3600" dirty="0"/>
              <a:t>Грубый</a:t>
            </a:r>
            <a:endParaRPr lang="cs-CZ" sz="3600" dirty="0"/>
          </a:p>
          <a:p>
            <a:r>
              <a:rPr lang="ru-RU" sz="3600" dirty="0"/>
              <a:t>- Черствый</a:t>
            </a:r>
            <a:endParaRPr lang="cs-CZ" sz="3600" dirty="0"/>
          </a:p>
          <a:p>
            <a:r>
              <a:rPr lang="cs-CZ" sz="3600" dirty="0"/>
              <a:t>- </a:t>
            </a:r>
            <a:r>
              <a:rPr lang="ru-RU" sz="3600" dirty="0"/>
              <a:t>Свежий</a:t>
            </a:r>
            <a:endParaRPr lang="cs-CZ" sz="3600" dirty="0"/>
          </a:p>
          <a:p>
            <a:r>
              <a:rPr lang="ru-RU" sz="3600" dirty="0"/>
              <a:t>- Грязный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4072785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23064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5" y="2531954"/>
            <a:ext cx="238125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9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Чехия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Столица: Прага (</a:t>
            </a:r>
            <a:r>
              <a:rPr lang="cs-CZ" dirty="0"/>
              <a:t>Praha)</a:t>
            </a:r>
          </a:p>
          <a:p>
            <a:r>
              <a:rPr lang="ru-RU" dirty="0"/>
              <a:t>Население: около 11 млн человек</a:t>
            </a:r>
          </a:p>
          <a:p>
            <a:r>
              <a:rPr lang="ru-RU" dirty="0"/>
              <a:t>Состав населения:  70 % чехи, 1,4 % словаки + поляки, украинцы, виетнамцы</a:t>
            </a:r>
          </a:p>
          <a:p>
            <a:r>
              <a:rPr lang="ru-RU" dirty="0"/>
              <a:t>Площадь: 78 866 км²</a:t>
            </a:r>
          </a:p>
          <a:p>
            <a:r>
              <a:rPr lang="ru-RU" dirty="0"/>
              <a:t>Официальный язык: чешский</a:t>
            </a:r>
          </a:p>
          <a:p>
            <a:r>
              <a:rPr lang="ru-RU" dirty="0"/>
              <a:t>Соседние страны: Германия, Польша, Словакия, Австрия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5127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353" y="111522"/>
            <a:ext cx="7968972" cy="665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94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983" y="548005"/>
            <a:ext cx="7195457" cy="1325563"/>
          </a:xfrm>
        </p:spPr>
        <p:txBody>
          <a:bodyPr/>
          <a:lstStyle/>
          <a:p>
            <a:pPr algn="ctr"/>
            <a:r>
              <a:rPr lang="ru-RU" dirty="0"/>
              <a:t>Исторические регионы</a:t>
            </a:r>
            <a:endParaRPr lang="cs-CZ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1485" y="2463006"/>
            <a:ext cx="7292452" cy="338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Типичные изделия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Пиво, вино</a:t>
            </a:r>
          </a:p>
          <a:p>
            <a:r>
              <a:rPr lang="ru-RU" dirty="0"/>
              <a:t>«Бехеровка»</a:t>
            </a:r>
            <a:endParaRPr lang="cs-CZ" dirty="0"/>
          </a:p>
          <a:p>
            <a:r>
              <a:rPr lang="ru-RU" dirty="0"/>
              <a:t>Чешский гранат</a:t>
            </a:r>
          </a:p>
          <a:p>
            <a:r>
              <a:rPr lang="ru-RU" dirty="0"/>
              <a:t>Чешский хрусталь</a:t>
            </a:r>
          </a:p>
          <a:p>
            <a:r>
              <a:rPr lang="ru-RU" dirty="0"/>
              <a:t>Пряник из </a:t>
            </a:r>
            <a:r>
              <a:rPr lang="ru-RU" dirty="0" err="1"/>
              <a:t>Пардубице</a:t>
            </a:r>
            <a:endParaRPr lang="ru-RU" dirty="0"/>
          </a:p>
          <a:p>
            <a:r>
              <a:rPr lang="ru-RU" dirty="0"/>
              <a:t>«Трделник»</a:t>
            </a:r>
          </a:p>
          <a:p>
            <a:r>
              <a:rPr lang="ru-RU" dirty="0"/>
              <a:t>«</a:t>
            </a:r>
            <a:r>
              <a:rPr lang="cs-CZ" dirty="0"/>
              <a:t>Škoda</a:t>
            </a:r>
            <a:r>
              <a:rPr lang="ru-RU" dirty="0"/>
              <a:t>»</a:t>
            </a:r>
          </a:p>
          <a:p>
            <a:endParaRPr lang="cs-CZ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86" y="3924953"/>
            <a:ext cx="2618000" cy="19596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751" y="1578846"/>
            <a:ext cx="2855535" cy="19462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121" y="627126"/>
            <a:ext cx="3225933" cy="2419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1121" y="3437055"/>
            <a:ext cx="3225933" cy="244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1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Известные открытия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Мягки</a:t>
            </a:r>
            <a:r>
              <a:rPr lang="cs-CZ" dirty="0"/>
              <a:t>e</a:t>
            </a:r>
            <a:r>
              <a:rPr lang="ru-RU" dirty="0"/>
              <a:t> контактны</a:t>
            </a:r>
            <a:r>
              <a:rPr lang="cs-CZ" dirty="0"/>
              <a:t>e</a:t>
            </a:r>
            <a:r>
              <a:rPr lang="ru-RU" dirty="0"/>
              <a:t> линз и силон</a:t>
            </a:r>
            <a:r>
              <a:rPr lang="cs-CZ" dirty="0"/>
              <a:t> </a:t>
            </a:r>
          </a:p>
          <a:p>
            <a:r>
              <a:rPr lang="ru-RU" dirty="0"/>
              <a:t>Кусковой сахар</a:t>
            </a:r>
            <a:endParaRPr lang="cs-CZ" dirty="0"/>
          </a:p>
          <a:p>
            <a:r>
              <a:rPr lang="cs-CZ" dirty="0"/>
              <a:t>4 </a:t>
            </a:r>
            <a:r>
              <a:rPr lang="ru-RU" dirty="0"/>
              <a:t>группы крови</a:t>
            </a:r>
          </a:p>
          <a:p>
            <a:r>
              <a:rPr lang="ru-RU" dirty="0"/>
              <a:t>1 трамвай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585" y="3694580"/>
            <a:ext cx="4941215" cy="277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60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2127" y="298624"/>
            <a:ext cx="6490063" cy="1325563"/>
          </a:xfrm>
        </p:spPr>
        <p:txBody>
          <a:bodyPr/>
          <a:lstStyle/>
          <a:p>
            <a:pPr algn="ctr"/>
            <a:r>
              <a:rPr lang="ru-RU" dirty="0"/>
              <a:t>Прага</a:t>
            </a:r>
            <a:endParaRPr lang="cs-CZ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213" y="1851751"/>
            <a:ext cx="5438696" cy="3625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51751"/>
            <a:ext cx="5702627" cy="357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41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1405" y="548005"/>
            <a:ext cx="6306104" cy="1325563"/>
          </a:xfrm>
        </p:spPr>
        <p:txBody>
          <a:bodyPr/>
          <a:lstStyle/>
          <a:p>
            <a:pPr algn="ctr"/>
            <a:r>
              <a:rPr lang="ru-RU" dirty="0"/>
              <a:t>Карловы Вары</a:t>
            </a:r>
            <a:endParaRPr lang="cs-CZ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765" y="2454297"/>
            <a:ext cx="11558470" cy="410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90005"/>
      </p:ext>
    </p:extLst>
  </p:cSld>
  <p:clrMapOvr>
    <a:masterClrMapping/>
  </p:clrMapOvr>
</p:sld>
</file>

<file path=ppt/theme/theme1.xml><?xml version="1.0" encoding="utf-8"?>
<a:theme xmlns:a="http://schemas.openxmlformats.org/drawingml/2006/main" name="Глубина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TM04033923[[fn=Глубина]]</Template>
  <TotalTime>2776</TotalTime>
  <Words>358</Words>
  <Application>Microsoft Office PowerPoint</Application>
  <PresentationFormat>Широкоэкранный</PresentationFormat>
  <Paragraphs>168</Paragraphs>
  <Slides>28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Arial</vt:lpstr>
      <vt:lpstr>Corbel</vt:lpstr>
      <vt:lpstr>Глубина</vt:lpstr>
      <vt:lpstr>ЧЕШСКАЯ РЕСПУБЛИКА</vt:lpstr>
      <vt:lpstr>Содержание</vt:lpstr>
      <vt:lpstr>Чехия</vt:lpstr>
      <vt:lpstr>Презентация PowerPoint</vt:lpstr>
      <vt:lpstr>Исторические регионы</vt:lpstr>
      <vt:lpstr>Типичные изделия</vt:lpstr>
      <vt:lpstr>Известные открытия</vt:lpstr>
      <vt:lpstr>Прага</vt:lpstr>
      <vt:lpstr>Карловы Вары</vt:lpstr>
      <vt:lpstr>Чешские горы</vt:lpstr>
      <vt:lpstr>Моравский карст</vt:lpstr>
      <vt:lpstr>Отличия</vt:lpstr>
      <vt:lpstr>Культурный шок</vt:lpstr>
      <vt:lpstr>Религия в Чехии</vt:lpstr>
      <vt:lpstr>Пасха</vt:lpstr>
      <vt:lpstr>Рождество</vt:lpstr>
      <vt:lpstr>Презентация PowerPoint</vt:lpstr>
      <vt:lpstr>Новый год (Silvestr)</vt:lpstr>
      <vt:lpstr>Mikuláš, čert a anděl</vt:lpstr>
      <vt:lpstr>Брно</vt:lpstr>
      <vt:lpstr>https://www.youtube.com/watch?v=LqJRJfa4J6c</vt:lpstr>
      <vt:lpstr>Попробуй перевести</vt:lpstr>
      <vt:lpstr>Попробуй перевести</vt:lpstr>
      <vt:lpstr>Презентация PowerPoint</vt:lpstr>
      <vt:lpstr>Презентация PowerPoint</vt:lpstr>
      <vt:lpstr>Угадай значение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ЧЕШСКАЯ РЕСПУБЛИКА</dc:title>
  <dc:creator>Radka</dc:creator>
  <cp:lastModifiedBy>Radka</cp:lastModifiedBy>
  <cp:revision>63</cp:revision>
  <dcterms:created xsi:type="dcterms:W3CDTF">2016-09-23T10:07:32Z</dcterms:created>
  <dcterms:modified xsi:type="dcterms:W3CDTF">2016-10-17T10:04:29Z</dcterms:modified>
</cp:coreProperties>
</file>