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6" r:id="rId7"/>
    <p:sldId id="267" r:id="rId8"/>
    <p:sldId id="264" r:id="rId9"/>
    <p:sldId id="260" r:id="rId10"/>
    <p:sldId id="261" r:id="rId11"/>
    <p:sldId id="262" r:id="rId12"/>
    <p:sldId id="263" r:id="rId13"/>
    <p:sldId id="269" r:id="rId14"/>
    <p:sldId id="270" r:id="rId15"/>
    <p:sldId id="272" r:id="rId16"/>
    <p:sldId id="277" r:id="rId17"/>
    <p:sldId id="278" r:id="rId18"/>
    <p:sldId id="282" r:id="rId19"/>
    <p:sldId id="279" r:id="rId20"/>
    <p:sldId id="273" r:id="rId21"/>
    <p:sldId id="274" r:id="rId22"/>
    <p:sldId id="275" r:id="rId23"/>
    <p:sldId id="276" r:id="rId24"/>
    <p:sldId id="280" r:id="rId25"/>
    <p:sldId id="283" r:id="rId26"/>
    <p:sldId id="284"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C88F18E-05E8-4047-B184-C2A0C334CAED}">
          <p14:sldIdLst>
            <p14:sldId id="256"/>
            <p14:sldId id="257"/>
            <p14:sldId id="258"/>
            <p14:sldId id="259"/>
            <p14:sldId id="265"/>
            <p14:sldId id="266"/>
            <p14:sldId id="267"/>
            <p14:sldId id="264"/>
            <p14:sldId id="260"/>
            <p14:sldId id="261"/>
            <p14:sldId id="262"/>
            <p14:sldId id="263"/>
            <p14:sldId id="269"/>
            <p14:sldId id="270"/>
            <p14:sldId id="272"/>
            <p14:sldId id="277"/>
            <p14:sldId id="278"/>
            <p14:sldId id="282"/>
            <p14:sldId id="279"/>
            <p14:sldId id="273"/>
            <p14:sldId id="274"/>
            <p14:sldId id="275"/>
            <p14:sldId id="276"/>
            <p14:sldId id="280"/>
            <p14:sldId id="283"/>
            <p14:sldId id="284"/>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26.09.2016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26.09.2016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26.09.2016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26.09.2016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26.09.2016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Cultural treasures and traditions in Iraq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3047521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11560" y="2492896"/>
            <a:ext cx="8229600" cy="1143000"/>
          </a:xfrm>
        </p:spPr>
        <p:txBody>
          <a:bodyPr>
            <a:normAutofit/>
          </a:bodyPr>
          <a:lstStyle/>
          <a:p>
            <a:r>
              <a:rPr lang="en-US" sz="4000" b="1" dirty="0" smtClean="0"/>
              <a:t>Treasures of Iraq</a:t>
            </a:r>
            <a:endParaRPr lang="ru-RU" sz="4000" b="1" dirty="0"/>
          </a:p>
        </p:txBody>
      </p:sp>
    </p:spTree>
    <p:extLst>
      <p:ext uri="{BB962C8B-B14F-4D97-AF65-F5344CB8AC3E}">
        <p14:creationId xmlns:p14="http://schemas.microsoft.com/office/powerpoint/2010/main" val="242529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01208"/>
            <a:ext cx="8229600" cy="1143000"/>
          </a:xfrm>
        </p:spPr>
        <p:txBody>
          <a:bodyPr/>
          <a:lstStyle/>
          <a:p>
            <a:r>
              <a:rPr lang="en-US" dirty="0" smtClean="0"/>
              <a:t>Ishtar Gate in Berlin Museum</a:t>
            </a:r>
            <a:endParaRPr lang="ru-RU" dirty="0"/>
          </a:p>
        </p:txBody>
      </p:sp>
      <p:pic>
        <p:nvPicPr>
          <p:cNvPr id="4" name="صورة 4" descr="C:\Users\ghazishro\Desktop\new presentation\28ad1b5b949ea0fa098284be39e1cd.jpg"/>
          <p:cNvPicPr/>
          <p:nvPr/>
        </p:nvPicPr>
        <p:blipFill>
          <a:blip r:embed="rId2"/>
          <a:srcRect/>
          <a:stretch>
            <a:fillRect/>
          </a:stretch>
        </p:blipFill>
        <p:spPr bwMode="auto">
          <a:xfrm>
            <a:off x="827584" y="476672"/>
            <a:ext cx="7488832" cy="4679720"/>
          </a:xfrm>
          <a:prstGeom prst="rect">
            <a:avLst/>
          </a:prstGeom>
          <a:noFill/>
          <a:ln w="9525">
            <a:noFill/>
            <a:miter lim="800000"/>
            <a:headEnd/>
            <a:tailEnd/>
          </a:ln>
        </p:spPr>
      </p:pic>
    </p:spTree>
    <p:extLst>
      <p:ext uri="{BB962C8B-B14F-4D97-AF65-F5344CB8AC3E}">
        <p14:creationId xmlns:p14="http://schemas.microsoft.com/office/powerpoint/2010/main" val="2688044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301208"/>
            <a:ext cx="8229600" cy="1143000"/>
          </a:xfrm>
        </p:spPr>
        <p:txBody>
          <a:bodyPr>
            <a:normAutofit fontScale="90000"/>
          </a:bodyPr>
          <a:lstStyle/>
          <a:p>
            <a:r>
              <a:rPr lang="en-US" dirty="0" smtClean="0"/>
              <a:t>Hammurabi’s Code in Louvre Museum</a:t>
            </a:r>
            <a:endParaRPr lang="ru-RU" dirty="0"/>
          </a:p>
        </p:txBody>
      </p:sp>
      <p:pic>
        <p:nvPicPr>
          <p:cNvPr id="5122" name="Picture 2" descr="H:\new presentation\jabbar\new presentation\EVTh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404664"/>
            <a:ext cx="3600400" cy="480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832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157192"/>
            <a:ext cx="8229600" cy="1143000"/>
          </a:xfrm>
        </p:spPr>
        <p:txBody>
          <a:bodyPr/>
          <a:lstStyle/>
          <a:p>
            <a:r>
              <a:rPr lang="en-US" dirty="0" smtClean="0"/>
              <a:t>Winged Bull in Louvre Museum</a:t>
            </a:r>
            <a:endParaRPr lang="ru-RU" dirty="0"/>
          </a:p>
        </p:txBody>
      </p:sp>
      <p:pic>
        <p:nvPicPr>
          <p:cNvPr id="6146" name="Picture 2" descr="D:\my own arabic\47735358.cach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24154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84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Nationalities, religions:</a:t>
            </a:r>
            <a:r>
              <a:rPr lang="ru-RU" dirty="0"/>
              <a:t/>
            </a:r>
            <a:br>
              <a:rPr lang="ru-RU" dirty="0"/>
            </a:br>
            <a:endParaRPr lang="ru-RU" dirty="0"/>
          </a:p>
        </p:txBody>
      </p:sp>
      <p:sp>
        <p:nvSpPr>
          <p:cNvPr id="3" name="Объект 2"/>
          <p:cNvSpPr>
            <a:spLocks noGrp="1"/>
          </p:cNvSpPr>
          <p:nvPr>
            <p:ph idx="1"/>
          </p:nvPr>
        </p:nvSpPr>
        <p:spPr/>
        <p:txBody>
          <a:bodyPr>
            <a:normAutofit fontScale="92500"/>
          </a:bodyPr>
          <a:lstStyle/>
          <a:p>
            <a:r>
              <a:rPr lang="en-US" dirty="0" smtClean="0"/>
              <a:t>Iraqi</a:t>
            </a:r>
            <a:r>
              <a:rPr lang="en-US" dirty="0"/>
              <a:t> Arabs </a:t>
            </a:r>
            <a:r>
              <a:rPr lang="en-US" dirty="0" smtClean="0"/>
              <a:t>including 72-75%</a:t>
            </a:r>
            <a:r>
              <a:rPr lang="en-US" dirty="0" smtClean="0"/>
              <a:t>.</a:t>
            </a:r>
          </a:p>
          <a:p>
            <a:r>
              <a:rPr lang="en-US" dirty="0"/>
              <a:t> Kurds </a:t>
            </a:r>
            <a:r>
              <a:rPr lang="en-US" dirty="0" smtClean="0"/>
              <a:t>including</a:t>
            </a:r>
            <a:r>
              <a:rPr lang="en-US" dirty="0"/>
              <a:t> </a:t>
            </a:r>
            <a:r>
              <a:rPr lang="en-US" dirty="0" smtClean="0"/>
              <a:t> 20-22%.</a:t>
            </a:r>
          </a:p>
          <a:p>
            <a:r>
              <a:rPr lang="en-US" dirty="0"/>
              <a:t> Turkmen: 2%, Assyrians: 2%, </a:t>
            </a:r>
            <a:r>
              <a:rPr lang="en-US" dirty="0" smtClean="0"/>
              <a:t>others</a:t>
            </a:r>
            <a:r>
              <a:rPr lang="en-US" dirty="0"/>
              <a:t>: 1</a:t>
            </a:r>
            <a:r>
              <a:rPr lang="en-US" dirty="0" smtClean="0"/>
              <a:t>%. </a:t>
            </a:r>
          </a:p>
          <a:p>
            <a:pPr marL="0" indent="0">
              <a:buNone/>
            </a:pPr>
            <a:endParaRPr lang="en-US" dirty="0" smtClean="0"/>
          </a:p>
          <a:p>
            <a:r>
              <a:rPr lang="en-US" dirty="0" smtClean="0"/>
              <a:t>96</a:t>
            </a:r>
            <a:r>
              <a:rPr lang="en-US" dirty="0"/>
              <a:t>% of Iraqis follow Islam</a:t>
            </a:r>
            <a:r>
              <a:rPr lang="en-US" dirty="0" smtClean="0"/>
              <a:t>.</a:t>
            </a:r>
          </a:p>
          <a:p>
            <a:r>
              <a:rPr lang="en-US" dirty="0" smtClean="0"/>
              <a:t> </a:t>
            </a:r>
            <a:r>
              <a:rPr lang="en-US" dirty="0"/>
              <a:t>Christianity accounts for 0.8%, and the rest practice Mazdeism, Yezidism and other religions. </a:t>
            </a:r>
            <a:endParaRPr lang="en-US" dirty="0" smtClean="0"/>
          </a:p>
          <a:p>
            <a:r>
              <a:rPr lang="en-US" dirty="0" smtClean="0"/>
              <a:t>A </a:t>
            </a:r>
            <a:r>
              <a:rPr lang="en-US" dirty="0"/>
              <a:t>few Jews remain in Iraq. </a:t>
            </a:r>
          </a:p>
          <a:p>
            <a:endParaRPr lang="en-US" dirty="0"/>
          </a:p>
          <a:p>
            <a:endParaRPr lang="ru-RU" dirty="0"/>
          </a:p>
        </p:txBody>
      </p:sp>
    </p:spTree>
    <p:extLst>
      <p:ext uri="{BB962C8B-B14F-4D97-AF65-F5344CB8AC3E}">
        <p14:creationId xmlns:p14="http://schemas.microsoft.com/office/powerpoint/2010/main" val="3129556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20888"/>
            <a:ext cx="8229600" cy="1143000"/>
          </a:xfrm>
        </p:spPr>
        <p:txBody>
          <a:bodyPr>
            <a:normAutofit fontScale="90000"/>
          </a:bodyPr>
          <a:lstStyle/>
          <a:p>
            <a:r>
              <a:rPr lang="en-US" b="1" dirty="0"/>
              <a:t>Iraqi </a:t>
            </a:r>
            <a:r>
              <a:rPr lang="en-US" b="1" dirty="0" smtClean="0"/>
              <a:t>Culture and cuisine</a:t>
            </a:r>
            <a:r>
              <a:rPr lang="ru-RU" dirty="0"/>
              <a:t/>
            </a:r>
            <a:br>
              <a:rPr lang="ru-RU" dirty="0"/>
            </a:br>
            <a:endParaRPr lang="ru-RU" dirty="0"/>
          </a:p>
        </p:txBody>
      </p:sp>
    </p:spTree>
    <p:extLst>
      <p:ext uri="{BB962C8B-B14F-4D97-AF65-F5344CB8AC3E}">
        <p14:creationId xmlns:p14="http://schemas.microsoft.com/office/powerpoint/2010/main" val="4076067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Meeting people</a:t>
            </a:r>
            <a:endParaRPr lang="ru-RU" dirty="0"/>
          </a:p>
        </p:txBody>
      </p:sp>
      <p:pic>
        <p:nvPicPr>
          <p:cNvPr id="1026" name="Picture 2" descr="C:\Users\H\Desktop\295306067.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664" r="8031" b="1289"/>
          <a:stretch/>
        </p:blipFill>
        <p:spPr bwMode="auto">
          <a:xfrm>
            <a:off x="611560" y="1306802"/>
            <a:ext cx="4336472" cy="3577314"/>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9" y="1283716"/>
            <a:ext cx="3600400" cy="3600400"/>
          </a:xfrm>
          <a:prstGeom prst="rect">
            <a:avLst/>
          </a:prstGeom>
        </p:spPr>
      </p:pic>
      <p:sp>
        <p:nvSpPr>
          <p:cNvPr id="7" name="TextBox 6"/>
          <p:cNvSpPr txBox="1"/>
          <p:nvPr/>
        </p:nvSpPr>
        <p:spPr>
          <a:xfrm>
            <a:off x="2771801" y="5157191"/>
            <a:ext cx="4032448" cy="984885"/>
          </a:xfrm>
          <a:prstGeom prst="rect">
            <a:avLst/>
          </a:prstGeom>
          <a:noFill/>
        </p:spPr>
        <p:txBody>
          <a:bodyPr wrap="square" rtlCol="0">
            <a:spAutoFit/>
          </a:bodyPr>
          <a:lstStyle/>
          <a:p>
            <a:pPr algn="ctr"/>
            <a:r>
              <a:rPr lang="ar-AE" sz="4000" b="1" dirty="0"/>
              <a:t>السلام </a:t>
            </a:r>
            <a:r>
              <a:rPr lang="ar-AE" sz="4000" b="1" dirty="0" smtClean="0"/>
              <a:t>عليكم</a:t>
            </a:r>
            <a:r>
              <a:rPr lang="en-US" sz="4000" b="1" dirty="0" smtClean="0"/>
              <a:t> </a:t>
            </a:r>
          </a:p>
          <a:p>
            <a:pPr algn="ctr"/>
            <a:r>
              <a:rPr lang="en-US" dirty="0" smtClean="0"/>
              <a:t>  (</a:t>
            </a:r>
            <a:r>
              <a:rPr lang="en-US" dirty="0" err="1" smtClean="0"/>
              <a:t>Assalaam</a:t>
            </a:r>
            <a:r>
              <a:rPr lang="en-US" dirty="0" smtClean="0"/>
              <a:t> </a:t>
            </a:r>
            <a:r>
              <a:rPr lang="en-US" dirty="0" err="1" smtClean="0"/>
              <a:t>alaikum</a:t>
            </a:r>
            <a:r>
              <a:rPr lang="en-US" dirty="0" smtClean="0"/>
              <a:t>)</a:t>
            </a:r>
            <a:endParaRPr lang="ru-RU" dirty="0"/>
          </a:p>
        </p:txBody>
      </p:sp>
    </p:spTree>
    <p:extLst>
      <p:ext uri="{BB962C8B-B14F-4D97-AF65-F5344CB8AC3E}">
        <p14:creationId xmlns:p14="http://schemas.microsoft.com/office/powerpoint/2010/main" val="1241426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Hospitality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710" y="1268760"/>
            <a:ext cx="6109240" cy="4896544"/>
          </a:xfrm>
          <a:prstGeom prst="rect">
            <a:avLst/>
          </a:prstGeom>
        </p:spPr>
      </p:pic>
    </p:spTree>
    <p:extLst>
      <p:ext uri="{BB962C8B-B14F-4D97-AF65-F5344CB8AC3E}">
        <p14:creationId xmlns:p14="http://schemas.microsoft.com/office/powerpoint/2010/main" val="712013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04663"/>
            <a:ext cx="4441628" cy="3014957"/>
          </a:xfrm>
        </p:spPr>
      </p:pic>
      <p:pic>
        <p:nvPicPr>
          <p:cNvPr id="4"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27747"/>
            <a:ext cx="4441628" cy="249841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5" y="404665"/>
            <a:ext cx="3221115" cy="5721498"/>
          </a:xfrm>
          <a:prstGeom prst="rect">
            <a:avLst/>
          </a:prstGeom>
        </p:spPr>
      </p:pic>
    </p:spTree>
    <p:extLst>
      <p:ext uri="{BB962C8B-B14F-4D97-AF65-F5344CB8AC3E}">
        <p14:creationId xmlns:p14="http://schemas.microsoft.com/office/powerpoint/2010/main" val="586832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0274"/>
            <a:ext cx="8229600" cy="1143000"/>
          </a:xfrm>
        </p:spPr>
        <p:txBody>
          <a:bodyPr/>
          <a:lstStyle/>
          <a:p>
            <a:r>
              <a:rPr lang="en-US" dirty="0" smtClean="0"/>
              <a:t>Cuisine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4068" y="1421474"/>
            <a:ext cx="2362594" cy="1503469"/>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911" y="1412776"/>
            <a:ext cx="2917280" cy="1944853"/>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4005064"/>
            <a:ext cx="2890296" cy="2119551"/>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4068" y="4005064"/>
            <a:ext cx="2496449" cy="1767065"/>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196" y="1421475"/>
            <a:ext cx="2196669" cy="1647502"/>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196" y="4016860"/>
            <a:ext cx="2356963" cy="1767722"/>
          </a:xfrm>
          <a:prstGeom prst="rect">
            <a:avLst/>
          </a:prstGeom>
        </p:spPr>
      </p:pic>
      <p:sp>
        <p:nvSpPr>
          <p:cNvPr id="15" name="TextBox 14"/>
          <p:cNvSpPr txBox="1"/>
          <p:nvPr/>
        </p:nvSpPr>
        <p:spPr>
          <a:xfrm>
            <a:off x="1272099" y="3140968"/>
            <a:ext cx="790088" cy="369332"/>
          </a:xfrm>
          <a:prstGeom prst="rect">
            <a:avLst/>
          </a:prstGeom>
          <a:noFill/>
        </p:spPr>
        <p:txBody>
          <a:bodyPr wrap="none" rtlCol="0">
            <a:spAutoFit/>
          </a:bodyPr>
          <a:lstStyle/>
          <a:p>
            <a:r>
              <a:rPr lang="en-US" dirty="0" smtClean="0"/>
              <a:t>Falafel</a:t>
            </a:r>
            <a:endParaRPr lang="ru-RU" dirty="0"/>
          </a:p>
        </p:txBody>
      </p:sp>
      <p:sp>
        <p:nvSpPr>
          <p:cNvPr id="16" name="TextBox 15"/>
          <p:cNvSpPr txBox="1"/>
          <p:nvPr/>
        </p:nvSpPr>
        <p:spPr>
          <a:xfrm>
            <a:off x="4112077" y="3357629"/>
            <a:ext cx="765915" cy="369332"/>
          </a:xfrm>
          <a:prstGeom prst="rect">
            <a:avLst/>
          </a:prstGeom>
          <a:noFill/>
        </p:spPr>
        <p:txBody>
          <a:bodyPr wrap="none" rtlCol="0">
            <a:spAutoFit/>
          </a:bodyPr>
          <a:lstStyle/>
          <a:p>
            <a:r>
              <a:rPr lang="en-US" dirty="0" smtClean="0"/>
              <a:t>Kabab</a:t>
            </a:r>
            <a:endParaRPr lang="ru-RU" dirty="0"/>
          </a:p>
        </p:txBody>
      </p:sp>
      <p:sp>
        <p:nvSpPr>
          <p:cNvPr id="17" name="TextBox 16"/>
          <p:cNvSpPr txBox="1"/>
          <p:nvPr/>
        </p:nvSpPr>
        <p:spPr>
          <a:xfrm>
            <a:off x="6999139" y="3089954"/>
            <a:ext cx="677814" cy="369332"/>
          </a:xfrm>
          <a:prstGeom prst="rect">
            <a:avLst/>
          </a:prstGeom>
          <a:noFill/>
        </p:spPr>
        <p:txBody>
          <a:bodyPr wrap="none" rtlCol="0">
            <a:spAutoFit/>
          </a:bodyPr>
          <a:lstStyle/>
          <a:p>
            <a:r>
              <a:rPr lang="en-US" dirty="0" err="1"/>
              <a:t>K</a:t>
            </a:r>
            <a:r>
              <a:rPr lang="en-US" dirty="0" err="1" smtClean="0"/>
              <a:t>ofta</a:t>
            </a:r>
            <a:endParaRPr lang="ru-RU" dirty="0"/>
          </a:p>
        </p:txBody>
      </p:sp>
      <p:sp>
        <p:nvSpPr>
          <p:cNvPr id="18" name="TextBox 17"/>
          <p:cNvSpPr txBox="1"/>
          <p:nvPr/>
        </p:nvSpPr>
        <p:spPr>
          <a:xfrm>
            <a:off x="1304994" y="5949280"/>
            <a:ext cx="777072" cy="369332"/>
          </a:xfrm>
          <a:prstGeom prst="rect">
            <a:avLst/>
          </a:prstGeom>
          <a:noFill/>
        </p:spPr>
        <p:txBody>
          <a:bodyPr wrap="none" rtlCol="0">
            <a:spAutoFit/>
          </a:bodyPr>
          <a:lstStyle/>
          <a:p>
            <a:r>
              <a:rPr lang="en-US" dirty="0" err="1" smtClean="0"/>
              <a:t>Bryani</a:t>
            </a:r>
            <a:endParaRPr lang="ru-RU" dirty="0"/>
          </a:p>
        </p:txBody>
      </p:sp>
      <p:sp>
        <p:nvSpPr>
          <p:cNvPr id="19" name="TextBox 18"/>
          <p:cNvSpPr txBox="1"/>
          <p:nvPr/>
        </p:nvSpPr>
        <p:spPr>
          <a:xfrm>
            <a:off x="3995936" y="6133946"/>
            <a:ext cx="1003801" cy="369332"/>
          </a:xfrm>
          <a:prstGeom prst="rect">
            <a:avLst/>
          </a:prstGeom>
          <a:noFill/>
        </p:spPr>
        <p:txBody>
          <a:bodyPr wrap="none" rtlCol="0">
            <a:spAutoFit/>
          </a:bodyPr>
          <a:lstStyle/>
          <a:p>
            <a:r>
              <a:rPr lang="en-US" dirty="0" err="1" smtClean="0"/>
              <a:t>Masgouf</a:t>
            </a:r>
            <a:endParaRPr lang="ru-RU" dirty="0"/>
          </a:p>
        </p:txBody>
      </p:sp>
      <p:sp>
        <p:nvSpPr>
          <p:cNvPr id="20" name="TextBox 19"/>
          <p:cNvSpPr txBox="1"/>
          <p:nvPr/>
        </p:nvSpPr>
        <p:spPr>
          <a:xfrm>
            <a:off x="7015637" y="5939949"/>
            <a:ext cx="797013" cy="369332"/>
          </a:xfrm>
          <a:prstGeom prst="rect">
            <a:avLst/>
          </a:prstGeom>
          <a:noFill/>
        </p:spPr>
        <p:txBody>
          <a:bodyPr wrap="none" rtlCol="0">
            <a:spAutoFit/>
          </a:bodyPr>
          <a:lstStyle/>
          <a:p>
            <a:r>
              <a:rPr lang="en-US" dirty="0" smtClean="0"/>
              <a:t>Dolma</a:t>
            </a:r>
            <a:endParaRPr lang="ru-RU" dirty="0"/>
          </a:p>
        </p:txBody>
      </p:sp>
    </p:spTree>
    <p:extLst>
      <p:ext uri="{BB962C8B-B14F-4D97-AF65-F5344CB8AC3E}">
        <p14:creationId xmlns:p14="http://schemas.microsoft.com/office/powerpoint/2010/main" val="3265788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404664"/>
            <a:ext cx="5677132" cy="707886"/>
          </a:xfrm>
          <a:prstGeom prst="rect">
            <a:avLst/>
          </a:prstGeom>
          <a:noFill/>
        </p:spPr>
        <p:txBody>
          <a:bodyPr wrap="none" rtlCol="0">
            <a:spAutoFit/>
          </a:bodyPr>
          <a:lstStyle/>
          <a:p>
            <a:r>
              <a:rPr lang="en-US" sz="4000" b="1" dirty="0"/>
              <a:t>My presentation is </a:t>
            </a:r>
            <a:r>
              <a:rPr lang="en-US" sz="4000" b="1" dirty="0" smtClean="0"/>
              <a:t>about</a:t>
            </a:r>
            <a:r>
              <a:rPr lang="ru-RU" sz="4000" b="1" dirty="0" smtClean="0"/>
              <a:t>:</a:t>
            </a:r>
            <a:endParaRPr lang="ru-RU" sz="4000" b="1" dirty="0"/>
          </a:p>
        </p:txBody>
      </p:sp>
      <p:sp>
        <p:nvSpPr>
          <p:cNvPr id="6" name="TextBox 5"/>
          <p:cNvSpPr txBox="1"/>
          <p:nvPr/>
        </p:nvSpPr>
        <p:spPr>
          <a:xfrm>
            <a:off x="683568" y="1432181"/>
            <a:ext cx="8035918" cy="3662541"/>
          </a:xfrm>
          <a:prstGeom prst="rect">
            <a:avLst/>
          </a:prstGeom>
          <a:noFill/>
        </p:spPr>
        <p:txBody>
          <a:bodyPr wrap="none" rtlCol="0">
            <a:spAutoFit/>
          </a:bodyPr>
          <a:lstStyle/>
          <a:p>
            <a:pPr marL="457200" lvl="0" indent="-457200">
              <a:buFont typeface="Arial" panose="020B0604020202020204" pitchFamily="34" charset="0"/>
              <a:buChar char="•"/>
            </a:pPr>
            <a:r>
              <a:rPr lang="en-US" sz="3200" b="1" dirty="0" smtClean="0"/>
              <a:t>Iraq </a:t>
            </a:r>
            <a:r>
              <a:rPr lang="en-US" sz="3200" b="1" dirty="0"/>
              <a:t>and its </a:t>
            </a:r>
            <a:r>
              <a:rPr lang="en-US" sz="3200" b="1" dirty="0" smtClean="0"/>
              <a:t>facts</a:t>
            </a:r>
            <a:endParaRPr lang="en-US" sz="3200" b="1" dirty="0" smtClean="0"/>
          </a:p>
          <a:p>
            <a:pPr marL="457200" lvl="0" indent="-457200">
              <a:buFont typeface="Arial" panose="020B0604020202020204" pitchFamily="34" charset="0"/>
              <a:buChar char="•"/>
            </a:pPr>
            <a:r>
              <a:rPr lang="en-US" sz="3200" b="1" dirty="0" smtClean="0"/>
              <a:t>Nationalities </a:t>
            </a:r>
            <a:r>
              <a:rPr lang="en-US" sz="3200" b="1" dirty="0"/>
              <a:t>and religions in Iraq</a:t>
            </a:r>
            <a:endParaRPr lang="ru-RU" sz="3200" b="1" dirty="0"/>
          </a:p>
          <a:p>
            <a:pPr marL="457200" lvl="0" indent="-457200">
              <a:buFont typeface="Arial" panose="020B0604020202020204" pitchFamily="34" charset="0"/>
              <a:buChar char="•"/>
            </a:pPr>
            <a:r>
              <a:rPr lang="en-US" sz="3200" b="1" dirty="0" smtClean="0"/>
              <a:t>Why </a:t>
            </a:r>
            <a:r>
              <a:rPr lang="en-US" sz="3200" b="1" dirty="0"/>
              <a:t>Arabic language is popular and </a:t>
            </a:r>
          </a:p>
          <a:p>
            <a:pPr lvl="0"/>
            <a:r>
              <a:rPr lang="en-US" sz="3200" b="1" dirty="0"/>
              <a:t> </a:t>
            </a:r>
            <a:r>
              <a:rPr lang="en-US" sz="3200" b="1" dirty="0" smtClean="0"/>
              <a:t>  </a:t>
            </a:r>
            <a:r>
              <a:rPr lang="en-US" sz="3200" b="1" dirty="0" smtClean="0"/>
              <a:t>  beautiful </a:t>
            </a:r>
            <a:r>
              <a:rPr lang="en-US" sz="3200" b="1" dirty="0"/>
              <a:t>and also why it is difficult to </a:t>
            </a:r>
            <a:r>
              <a:rPr lang="en-US" sz="3200" b="1" dirty="0" smtClean="0"/>
              <a:t>learn</a:t>
            </a:r>
          </a:p>
          <a:p>
            <a:pPr marL="457200" indent="-457200">
              <a:buFont typeface="Arial" panose="020B0604020202020204" pitchFamily="34" charset="0"/>
              <a:buChar char="•"/>
            </a:pPr>
            <a:r>
              <a:rPr lang="en-US" sz="3200" b="1" dirty="0" smtClean="0"/>
              <a:t>Iraqi </a:t>
            </a:r>
            <a:r>
              <a:rPr lang="en-US" sz="3200" b="1" dirty="0" smtClean="0"/>
              <a:t>Culture</a:t>
            </a:r>
            <a:endParaRPr lang="ru-RU" sz="3200" dirty="0"/>
          </a:p>
          <a:p>
            <a:pPr marL="457200" lvl="0" indent="-457200">
              <a:buFont typeface="Arial" panose="020B0604020202020204" pitchFamily="34" charset="0"/>
              <a:buChar char="•"/>
            </a:pPr>
            <a:r>
              <a:rPr lang="en-US" sz="3200" b="1" dirty="0" smtClean="0"/>
              <a:t>And </a:t>
            </a:r>
            <a:r>
              <a:rPr lang="en-US" sz="3200" b="1" dirty="0"/>
              <a:t>so on….</a:t>
            </a:r>
            <a:endParaRPr lang="ru-RU" sz="3200" b="1" dirty="0"/>
          </a:p>
          <a:p>
            <a:pPr lvl="0"/>
            <a:endParaRPr lang="ru-RU" sz="4000" b="1" dirty="0"/>
          </a:p>
        </p:txBody>
      </p:sp>
    </p:spTree>
    <p:extLst>
      <p:ext uri="{BB962C8B-B14F-4D97-AF65-F5344CB8AC3E}">
        <p14:creationId xmlns:p14="http://schemas.microsoft.com/office/powerpoint/2010/main" val="3047010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Arabic </a:t>
            </a:r>
            <a:r>
              <a:rPr lang="en-US" b="1" dirty="0"/>
              <a:t>language </a:t>
            </a:r>
            <a:endParaRPr lang="ru-RU" dirty="0"/>
          </a:p>
        </p:txBody>
      </p:sp>
      <p:sp>
        <p:nvSpPr>
          <p:cNvPr id="3" name="Объект 2"/>
          <p:cNvSpPr>
            <a:spLocks noGrp="1"/>
          </p:cNvSpPr>
          <p:nvPr>
            <p:ph idx="1"/>
          </p:nvPr>
        </p:nvSpPr>
        <p:spPr/>
        <p:txBody>
          <a:bodyPr>
            <a:normAutofit fontScale="85000" lnSpcReduction="20000"/>
          </a:bodyPr>
          <a:lstStyle/>
          <a:p>
            <a:r>
              <a:rPr lang="en-US" dirty="0" smtClean="0"/>
              <a:t> Arabic </a:t>
            </a:r>
            <a:r>
              <a:rPr lang="en-US" dirty="0"/>
              <a:t>is read from right to </a:t>
            </a:r>
            <a:r>
              <a:rPr lang="en-US" dirty="0" smtClean="0"/>
              <a:t>left</a:t>
            </a:r>
          </a:p>
          <a:p>
            <a:r>
              <a:rPr lang="en-US" dirty="0" smtClean="0"/>
              <a:t>Almost </a:t>
            </a:r>
            <a:r>
              <a:rPr lang="en-US" dirty="0"/>
              <a:t>all the letters in an Arabic word are joined together like hand writing</a:t>
            </a:r>
            <a:endParaRPr lang="ru-RU" dirty="0"/>
          </a:p>
          <a:p>
            <a:r>
              <a:rPr lang="en-US" dirty="0" smtClean="0"/>
              <a:t>Some </a:t>
            </a:r>
            <a:r>
              <a:rPr lang="en-US" dirty="0"/>
              <a:t>letters can’t join because of their shape.</a:t>
            </a:r>
            <a:endParaRPr lang="ru-RU" dirty="0"/>
          </a:p>
          <a:p>
            <a:r>
              <a:rPr lang="en-US" dirty="0"/>
              <a:t>There are </a:t>
            </a:r>
            <a:r>
              <a:rPr lang="en-US" dirty="0"/>
              <a:t>28 letters in the Arabic alphabet</a:t>
            </a:r>
            <a:endParaRPr lang="ru-RU" dirty="0"/>
          </a:p>
          <a:p>
            <a:r>
              <a:rPr lang="en-US" dirty="0" smtClean="0"/>
              <a:t>There </a:t>
            </a:r>
            <a:r>
              <a:rPr lang="en-US" dirty="0"/>
              <a:t>is no such thing as capital letters versus small </a:t>
            </a:r>
            <a:r>
              <a:rPr lang="en-US" dirty="0" smtClean="0"/>
              <a:t>   letters</a:t>
            </a:r>
            <a:endParaRPr lang="en-US" dirty="0"/>
          </a:p>
          <a:p>
            <a:r>
              <a:rPr lang="en-US" dirty="0" smtClean="0"/>
              <a:t>There </a:t>
            </a:r>
            <a:r>
              <a:rPr lang="en-US" dirty="0"/>
              <a:t>is </a:t>
            </a:r>
            <a:r>
              <a:rPr lang="en-US" dirty="0"/>
              <a:t>no such thing as printing versus hand writing, Arabic is all hand writing. </a:t>
            </a:r>
            <a:endParaRPr lang="en-US" dirty="0"/>
          </a:p>
          <a:p>
            <a:r>
              <a:rPr lang="en-US" dirty="0" smtClean="0"/>
              <a:t>Just </a:t>
            </a:r>
            <a:r>
              <a:rPr lang="en-US" dirty="0"/>
              <a:t>about </a:t>
            </a:r>
            <a:r>
              <a:rPr lang="en-US" dirty="0" smtClean="0"/>
              <a:t>almost all </a:t>
            </a:r>
            <a:r>
              <a:rPr lang="en-US" dirty="0"/>
              <a:t>Arabic vocabulary is made up of root/stem consonants that you can easily memorize.</a:t>
            </a:r>
            <a:endParaRPr lang="ru-RU" dirty="0"/>
          </a:p>
          <a:p>
            <a:endParaRPr lang="ru-RU" dirty="0"/>
          </a:p>
        </p:txBody>
      </p:sp>
    </p:spTree>
    <p:extLst>
      <p:ext uri="{BB962C8B-B14F-4D97-AF65-F5344CB8AC3E}">
        <p14:creationId xmlns:p14="http://schemas.microsoft.com/office/powerpoint/2010/main" val="1056788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Arabic alphabet</a:t>
            </a:r>
            <a:endParaRPr lang="ru-RU" dirty="0"/>
          </a:p>
        </p:txBody>
      </p:sp>
      <p:pic>
        <p:nvPicPr>
          <p:cNvPr id="4" name="صورة 1" descr="C:\Users\ghazishro\Desktop\Flicker-Arabic_Alphabet.jpg"/>
          <p:cNvPicPr>
            <a:picLocks noGrp="1"/>
          </p:cNvPicPr>
          <p:nvPr>
            <p:ph idx="1"/>
          </p:nvPr>
        </p:nvPicPr>
        <p:blipFill>
          <a:blip r:embed="rId2"/>
          <a:srcRect/>
          <a:stretch>
            <a:fillRect/>
          </a:stretch>
        </p:blipFill>
        <p:spPr bwMode="auto">
          <a:xfrm>
            <a:off x="1547665" y="1556792"/>
            <a:ext cx="5942407" cy="4896543"/>
          </a:xfrm>
          <a:prstGeom prst="rect">
            <a:avLst/>
          </a:prstGeom>
          <a:noFill/>
          <a:ln w="9525">
            <a:noFill/>
            <a:miter lim="800000"/>
            <a:headEnd/>
            <a:tailEnd/>
          </a:ln>
        </p:spPr>
      </p:pic>
    </p:spTree>
    <p:extLst>
      <p:ext uri="{BB962C8B-B14F-4D97-AF65-F5344CB8AC3E}">
        <p14:creationId xmlns:p14="http://schemas.microsoft.com/office/powerpoint/2010/main" val="2538706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412776"/>
            <a:ext cx="8229600" cy="4525963"/>
          </a:xfrm>
        </p:spPr>
        <p:txBody>
          <a:bodyPr>
            <a:normAutofit/>
          </a:bodyPr>
          <a:lstStyle/>
          <a:p>
            <a:r>
              <a:rPr lang="en-US" dirty="0"/>
              <a:t>Arabic is the national language and is the mother tongue of an estimated 79% of the population. </a:t>
            </a:r>
            <a:endParaRPr lang="en-US" dirty="0" smtClean="0"/>
          </a:p>
          <a:p>
            <a:endParaRPr lang="en-US" dirty="0" smtClean="0"/>
          </a:p>
          <a:p>
            <a:r>
              <a:rPr lang="en-US" dirty="0" smtClean="0"/>
              <a:t>Kurdish—the </a:t>
            </a:r>
            <a:r>
              <a:rPr lang="en-US" dirty="0"/>
              <a:t>official language in Kurdish </a:t>
            </a:r>
            <a:r>
              <a:rPr lang="en-US" dirty="0" smtClean="0"/>
              <a:t>regions.</a:t>
            </a:r>
          </a:p>
          <a:p>
            <a:endParaRPr lang="en-US" dirty="0" smtClean="0"/>
          </a:p>
          <a:p>
            <a:r>
              <a:rPr lang="en-US" dirty="0" smtClean="0"/>
              <a:t>The </a:t>
            </a:r>
            <a:r>
              <a:rPr lang="en-US" dirty="0"/>
              <a:t>Turkomans speak a Turkic dialect. </a:t>
            </a:r>
            <a:endParaRPr lang="en-US" dirty="0" smtClean="0"/>
          </a:p>
          <a:p>
            <a:pPr marL="0" indent="0">
              <a:buNone/>
            </a:pPr>
            <a:endParaRPr lang="en-US" dirty="0"/>
          </a:p>
        </p:txBody>
      </p:sp>
    </p:spTree>
    <p:extLst>
      <p:ext uri="{BB962C8B-B14F-4D97-AF65-F5344CB8AC3E}">
        <p14:creationId xmlns:p14="http://schemas.microsoft.com/office/powerpoint/2010/main" val="92876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Why </a:t>
            </a:r>
            <a:r>
              <a:rPr lang="en-US" b="1" dirty="0" smtClean="0"/>
              <a:t>Arabic </a:t>
            </a:r>
            <a:r>
              <a:rPr lang="en-US" b="1" dirty="0"/>
              <a:t>language </a:t>
            </a:r>
            <a:r>
              <a:rPr lang="en-US" b="1" dirty="0" smtClean="0"/>
              <a:t>is difficult</a:t>
            </a:r>
            <a:endParaRPr lang="ru-RU" dirty="0"/>
          </a:p>
        </p:txBody>
      </p:sp>
      <p:sp>
        <p:nvSpPr>
          <p:cNvPr id="3" name="Объект 2"/>
          <p:cNvSpPr>
            <a:spLocks noGrp="1"/>
          </p:cNvSpPr>
          <p:nvPr>
            <p:ph idx="1"/>
          </p:nvPr>
        </p:nvSpPr>
        <p:spPr/>
        <p:txBody>
          <a:bodyPr>
            <a:normAutofit fontScale="77500" lnSpcReduction="20000"/>
          </a:bodyPr>
          <a:lstStyle/>
          <a:p>
            <a:r>
              <a:rPr lang="en-US" dirty="0" smtClean="0"/>
              <a:t>There </a:t>
            </a:r>
            <a:r>
              <a:rPr lang="en-US" dirty="0"/>
              <a:t>are quite a few different dialects </a:t>
            </a:r>
            <a:r>
              <a:rPr lang="en-US" dirty="0"/>
              <a:t> It is </a:t>
            </a:r>
            <a:r>
              <a:rPr lang="en-US" dirty="0" smtClean="0"/>
              <a:t>difficult</a:t>
            </a:r>
            <a:r>
              <a:rPr lang="en-US" dirty="0" smtClean="0"/>
              <a:t>.</a:t>
            </a:r>
          </a:p>
          <a:p>
            <a:endParaRPr lang="en-US" dirty="0" smtClean="0"/>
          </a:p>
          <a:p>
            <a:r>
              <a:rPr lang="en-US" dirty="0" smtClean="0"/>
              <a:t>There </a:t>
            </a:r>
            <a:r>
              <a:rPr lang="en-US" dirty="0"/>
              <a:t>are lots of letters and sounds that do not exist in the English language. </a:t>
            </a:r>
            <a:endParaRPr lang="en-US" dirty="0" smtClean="0"/>
          </a:p>
          <a:p>
            <a:endParaRPr lang="en-US" dirty="0" smtClean="0"/>
          </a:p>
          <a:p>
            <a:r>
              <a:rPr lang="en-US" dirty="0" smtClean="0"/>
              <a:t>Develop </a:t>
            </a:r>
            <a:r>
              <a:rPr lang="en-US" dirty="0"/>
              <a:t>a different set of muscles or facial features to accommodate some of the sounds in </a:t>
            </a:r>
            <a:r>
              <a:rPr lang="en-US" dirty="0" smtClean="0"/>
              <a:t>the language.</a:t>
            </a:r>
          </a:p>
          <a:p>
            <a:endParaRPr lang="en-US" dirty="0"/>
          </a:p>
          <a:p>
            <a:r>
              <a:rPr lang="en-US" dirty="0" smtClean="0"/>
              <a:t>Speak from the back of your throat in order to properly make some of the sounds required for speaking Arabic.</a:t>
            </a:r>
            <a:r>
              <a:rPr lang="en-US" dirty="0"/>
              <a:t/>
            </a:r>
            <a:br>
              <a:rPr lang="en-US" dirty="0"/>
            </a:br>
            <a:r>
              <a:rPr lang="en-US" dirty="0"/>
              <a:t/>
            </a:r>
            <a:br>
              <a:rPr lang="en-US" dirty="0"/>
            </a:br>
            <a:endParaRPr lang="ru-RU" dirty="0"/>
          </a:p>
        </p:txBody>
      </p:sp>
    </p:spTree>
    <p:extLst>
      <p:ext uri="{BB962C8B-B14F-4D97-AF65-F5344CB8AC3E}">
        <p14:creationId xmlns:p14="http://schemas.microsoft.com/office/powerpoint/2010/main" val="3168750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36912"/>
            <a:ext cx="8229600" cy="1143000"/>
          </a:xfrm>
        </p:spPr>
        <p:txBody>
          <a:bodyPr/>
          <a:lstStyle/>
          <a:p>
            <a:r>
              <a:rPr lang="en-US" dirty="0" smtClean="0"/>
              <a:t>Music and poetry </a:t>
            </a:r>
            <a:endParaRPr lang="ru-RU" dirty="0"/>
          </a:p>
        </p:txBody>
      </p:sp>
    </p:spTree>
    <p:extLst>
      <p:ext uri="{BB962C8B-B14F-4D97-AF65-F5344CB8AC3E}">
        <p14:creationId xmlns:p14="http://schemas.microsoft.com/office/powerpoint/2010/main" val="3765817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new presentation\jabbar\new presentation\7449118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548680"/>
            <a:ext cx="4021088" cy="251444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new presentation\jabbar\new presentation\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381416"/>
            <a:ext cx="5583943" cy="31409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new presentation\jabbar\new presentation\54261_20121716babilci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019" y="548679"/>
            <a:ext cx="3775361" cy="251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52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Desktop\13256996_1712522695656514_146998019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835" y="0"/>
            <a:ext cx="6750496" cy="675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972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07703" y="3244334"/>
            <a:ext cx="6839189" cy="707886"/>
          </a:xfrm>
          <a:prstGeom prst="rect">
            <a:avLst/>
          </a:prstGeom>
        </p:spPr>
        <p:txBody>
          <a:bodyPr wrap="square">
            <a:spAutoFit/>
          </a:bodyPr>
          <a:lstStyle/>
          <a:p>
            <a:r>
              <a:rPr lang="en-US" sz="4000" dirty="0"/>
              <a:t>Thanks for your attention</a:t>
            </a:r>
            <a:endParaRPr lang="ru-RU" sz="4000" dirty="0"/>
          </a:p>
        </p:txBody>
      </p:sp>
    </p:spTree>
    <p:extLst>
      <p:ext uri="{BB962C8B-B14F-4D97-AF65-F5344CB8AC3E}">
        <p14:creationId xmlns:p14="http://schemas.microsoft.com/office/powerpoint/2010/main" val="2956944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new presentation\jabbar\new presentation\iraq-location-m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918691" cy="531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255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borders of Iraq and its neighbors</a:t>
            </a:r>
            <a:endParaRPr lang="ru-RU" dirty="0"/>
          </a:p>
        </p:txBody>
      </p:sp>
      <p:pic>
        <p:nvPicPr>
          <p:cNvPr id="4" name="صورة 2" descr="C:\Users\ghazishro\Desktop\new presentation\iraq-MMAP-md.png"/>
          <p:cNvPicPr>
            <a:picLocks noGrp="1"/>
          </p:cNvPicPr>
          <p:nvPr>
            <p:ph idx="1"/>
          </p:nvPr>
        </p:nvPicPr>
        <p:blipFill>
          <a:blip r:embed="rId2"/>
          <a:srcRect/>
          <a:stretch>
            <a:fillRect/>
          </a:stretch>
        </p:blipFill>
        <p:spPr bwMode="auto">
          <a:xfrm>
            <a:off x="1403648" y="1556792"/>
            <a:ext cx="6412299" cy="4525963"/>
          </a:xfrm>
          <a:prstGeom prst="rect">
            <a:avLst/>
          </a:prstGeom>
          <a:noFill/>
          <a:ln w="9525">
            <a:noFill/>
            <a:miter lim="800000"/>
            <a:headEnd/>
            <a:tailEnd/>
          </a:ln>
        </p:spPr>
      </p:pic>
    </p:spTree>
    <p:extLst>
      <p:ext uri="{BB962C8B-B14F-4D97-AF65-F5344CB8AC3E}">
        <p14:creationId xmlns:p14="http://schemas.microsoft.com/office/powerpoint/2010/main" val="3171269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9078" y="4869160"/>
            <a:ext cx="8229600" cy="1844824"/>
          </a:xfrm>
        </p:spPr>
        <p:txBody>
          <a:bodyPr>
            <a:noAutofit/>
          </a:bodyPr>
          <a:lstStyle/>
          <a:p>
            <a:pPr algn="l"/>
            <a:r>
              <a:rPr lang="en-US" sz="2400" dirty="0" smtClean="0"/>
              <a:t>It is the capital of Iraq.</a:t>
            </a:r>
            <a:r>
              <a:rPr lang="en-US" sz="2400" dirty="0"/>
              <a:t> </a:t>
            </a:r>
            <a:r>
              <a:rPr lang="en-US" sz="2400" dirty="0" smtClean="0"/>
              <a:t>The city was</a:t>
            </a:r>
            <a:r>
              <a:rPr lang="en-US" sz="2400" dirty="0"/>
              <a:t> built by the  </a:t>
            </a:r>
            <a:r>
              <a:rPr lang="en-US" sz="2400" dirty="0" smtClean="0"/>
              <a:t>Caliph</a:t>
            </a:r>
            <a:r>
              <a:rPr lang="en-US" sz="2400" u="sng" dirty="0"/>
              <a:t> </a:t>
            </a:r>
            <a:r>
              <a:rPr lang="en-US" sz="2400" u="sng" dirty="0" smtClean="0"/>
              <a:t/>
            </a:r>
            <a:br>
              <a:rPr lang="en-US" sz="2400" u="sng" dirty="0" smtClean="0"/>
            </a:br>
            <a:r>
              <a:rPr lang="en-US" sz="2400" dirty="0"/>
              <a:t> </a:t>
            </a:r>
            <a:r>
              <a:rPr lang="en-US" sz="2400" dirty="0" smtClean="0"/>
              <a:t>Al</a:t>
            </a:r>
            <a:r>
              <a:rPr lang="en-US" sz="2400" u="sng" dirty="0" smtClean="0"/>
              <a:t> </a:t>
            </a:r>
            <a:r>
              <a:rPr lang="en-US" sz="2400" dirty="0" smtClean="0"/>
              <a:t>Mansur in the 8</a:t>
            </a:r>
            <a:r>
              <a:rPr lang="en-US" sz="2400" baseline="30000" dirty="0" smtClean="0"/>
              <a:t>th</a:t>
            </a:r>
            <a:r>
              <a:rPr lang="en-US" sz="2400" dirty="0" smtClean="0"/>
              <a:t> century.</a:t>
            </a:r>
            <a:br>
              <a:rPr lang="en-US" sz="2400" dirty="0" smtClean="0"/>
            </a:br>
            <a:r>
              <a:rPr lang="en-US" sz="2400" dirty="0" smtClean="0"/>
              <a:t>It has several names for examples: the round city, the city of peace</a:t>
            </a:r>
            <a:endParaRPr lang="ru-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908720"/>
            <a:ext cx="6651956" cy="3991174"/>
          </a:xfrm>
        </p:spPr>
      </p:pic>
      <p:sp>
        <p:nvSpPr>
          <p:cNvPr id="5" name="Заголовок 1"/>
          <p:cNvSpPr txBox="1">
            <a:spLocks/>
          </p:cNvSpPr>
          <p:nvPr/>
        </p:nvSpPr>
        <p:spPr>
          <a:xfrm>
            <a:off x="589919" y="116632"/>
            <a:ext cx="8229600" cy="850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Baghdad</a:t>
            </a:r>
            <a:endParaRPr lang="ru-RU" dirty="0"/>
          </a:p>
        </p:txBody>
      </p:sp>
    </p:spTree>
    <p:extLst>
      <p:ext uri="{BB962C8B-B14F-4D97-AF65-F5344CB8AC3E}">
        <p14:creationId xmlns:p14="http://schemas.microsoft.com/office/powerpoint/2010/main" val="1195631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ew presentation\jabbar\new presentation\Al-Safafeer_Market_Baghd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1411" y="476672"/>
            <a:ext cx="3666533" cy="245250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new presentation\jabbar\new presentation\6276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1997" y="476672"/>
            <a:ext cx="4264459" cy="23987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new presentation\jabbar\new presentation\بغداد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4413" y="3573016"/>
            <a:ext cx="5922153"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5" y="3028310"/>
            <a:ext cx="3077317" cy="369332"/>
          </a:xfrm>
          <a:prstGeom prst="rect">
            <a:avLst/>
          </a:prstGeom>
          <a:noFill/>
        </p:spPr>
        <p:txBody>
          <a:bodyPr wrap="none" rtlCol="0">
            <a:spAutoFit/>
          </a:bodyPr>
          <a:lstStyle/>
          <a:p>
            <a:r>
              <a:rPr lang="en-US" dirty="0"/>
              <a:t>Al-</a:t>
            </a:r>
            <a:r>
              <a:rPr lang="en-US" dirty="0" err="1"/>
              <a:t>Safafeer</a:t>
            </a:r>
            <a:r>
              <a:rPr lang="en-US" dirty="0"/>
              <a:t> market in Baghdad </a:t>
            </a:r>
            <a:endParaRPr lang="ru-RU" dirty="0"/>
          </a:p>
        </p:txBody>
      </p:sp>
      <p:sp>
        <p:nvSpPr>
          <p:cNvPr id="3" name="TextBox 2"/>
          <p:cNvSpPr txBox="1"/>
          <p:nvPr/>
        </p:nvSpPr>
        <p:spPr>
          <a:xfrm>
            <a:off x="5436096" y="3028310"/>
            <a:ext cx="1872208" cy="369332"/>
          </a:xfrm>
          <a:prstGeom prst="rect">
            <a:avLst/>
          </a:prstGeom>
          <a:noFill/>
        </p:spPr>
        <p:txBody>
          <a:bodyPr wrap="square" rtlCol="0">
            <a:spAutoFit/>
          </a:bodyPr>
          <a:lstStyle/>
          <a:p>
            <a:r>
              <a:rPr lang="en-US" dirty="0" smtClean="0"/>
              <a:t>       1001 nights</a:t>
            </a:r>
            <a:endParaRPr lang="ru-RU" dirty="0"/>
          </a:p>
        </p:txBody>
      </p:sp>
      <p:sp>
        <p:nvSpPr>
          <p:cNvPr id="4" name="TextBox 3"/>
          <p:cNvSpPr txBox="1"/>
          <p:nvPr/>
        </p:nvSpPr>
        <p:spPr>
          <a:xfrm>
            <a:off x="3673986" y="6113572"/>
            <a:ext cx="2083006" cy="369332"/>
          </a:xfrm>
          <a:prstGeom prst="rect">
            <a:avLst/>
          </a:prstGeom>
          <a:noFill/>
        </p:spPr>
        <p:txBody>
          <a:bodyPr wrap="none" rtlCol="0">
            <a:spAutoFit/>
          </a:bodyPr>
          <a:lstStyle/>
          <a:p>
            <a:r>
              <a:rPr lang="en-US" dirty="0" smtClean="0"/>
              <a:t>The freedom square</a:t>
            </a:r>
            <a:endParaRPr lang="ru-RU" dirty="0"/>
          </a:p>
        </p:txBody>
      </p:sp>
    </p:spTree>
    <p:extLst>
      <p:ext uri="{BB962C8B-B14F-4D97-AF65-F5344CB8AC3E}">
        <p14:creationId xmlns:p14="http://schemas.microsoft.com/office/powerpoint/2010/main" val="3667872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Desktop\jabbar\new presentation\1453023325_7c63f8f9-52b5-40a8-9470-39bd94f6f20d_mw1024_mh1024_s_cy1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12312" y="425980"/>
            <a:ext cx="3558152" cy="266861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Desktop\jabbar\new presentation\18102013-b46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25980"/>
            <a:ext cx="3527597" cy="26456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Desktop\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108" y="3356992"/>
            <a:ext cx="4583831" cy="25784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34585" y="6165304"/>
            <a:ext cx="3245354" cy="523220"/>
          </a:xfrm>
          <a:prstGeom prst="rect">
            <a:avLst/>
          </a:prstGeom>
          <a:noFill/>
        </p:spPr>
        <p:txBody>
          <a:bodyPr wrap="square" rtlCol="0">
            <a:spAutoFit/>
          </a:bodyPr>
          <a:lstStyle/>
          <a:p>
            <a:r>
              <a:rPr lang="en-US" sz="2800" dirty="0" err="1" smtClean="0"/>
              <a:t>AlZawraa</a:t>
            </a:r>
            <a:r>
              <a:rPr lang="en-US" sz="2800" dirty="0" smtClean="0"/>
              <a:t> Park</a:t>
            </a:r>
            <a:endParaRPr lang="ru-RU" sz="2800" dirty="0"/>
          </a:p>
        </p:txBody>
      </p:sp>
    </p:spTree>
    <p:extLst>
      <p:ext uri="{BB962C8B-B14F-4D97-AF65-F5344CB8AC3E}">
        <p14:creationId xmlns:p14="http://schemas.microsoft.com/office/powerpoint/2010/main" val="637679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t>Facts about Iraq:</a:t>
            </a:r>
            <a:r>
              <a:rPr lang="ru-RU" b="1" dirty="0"/>
              <a:t/>
            </a:r>
            <a:br>
              <a:rPr lang="ru-RU" b="1" dirty="0"/>
            </a:br>
            <a:endParaRPr lang="ru-RU" b="1" dirty="0"/>
          </a:p>
        </p:txBody>
      </p:sp>
      <p:sp>
        <p:nvSpPr>
          <p:cNvPr id="3" name="Объект 2"/>
          <p:cNvSpPr>
            <a:spLocks noGrp="1"/>
          </p:cNvSpPr>
          <p:nvPr>
            <p:ph idx="1"/>
          </p:nvPr>
        </p:nvSpPr>
        <p:spPr>
          <a:xfrm>
            <a:off x="539552" y="1340768"/>
            <a:ext cx="8229600" cy="3960440"/>
          </a:xfrm>
        </p:spPr>
        <p:txBody>
          <a:bodyPr>
            <a:noAutofit/>
          </a:bodyPr>
          <a:lstStyle/>
          <a:p>
            <a:pPr lvl="0"/>
            <a:r>
              <a:rPr lang="en-US" sz="2400" dirty="0"/>
              <a:t>The earlier name of Iraq was Mesopotamia, is often referred to as the cradle of civilization. Iraq occupies the ancient region of Mesopotamia, "land amidst the rivers," fertile lowland created by the Tigris and Euphrates Rivers</a:t>
            </a:r>
            <a:r>
              <a:rPr lang="en-US" sz="2400" dirty="0" smtClean="0"/>
              <a:t>.</a:t>
            </a:r>
          </a:p>
          <a:p>
            <a:pPr marL="0" lvl="0" indent="0">
              <a:buNone/>
            </a:pPr>
            <a:endParaRPr lang="en-US" sz="2400" dirty="0" smtClean="0"/>
          </a:p>
          <a:p>
            <a:pPr lvl="0"/>
            <a:r>
              <a:rPr lang="en-US" sz="2400" dirty="0" smtClean="0"/>
              <a:t>Ancient </a:t>
            </a:r>
            <a:r>
              <a:rPr lang="en-US" sz="2400" dirty="0"/>
              <a:t>Iraq was the birthplace of some of the world’s most important inventions, such as the 60-second minute and the 60-minute hour, the wheel, writing, the first accurate calendar, the first maps, and the first schools.</a:t>
            </a:r>
            <a:endParaRPr lang="ru-RU" sz="2400" dirty="0"/>
          </a:p>
          <a:p>
            <a:endParaRPr lang="ru-RU" sz="2400" dirty="0"/>
          </a:p>
        </p:txBody>
      </p:sp>
    </p:spTree>
    <p:extLst>
      <p:ext uri="{BB962C8B-B14F-4D97-AF65-F5344CB8AC3E}">
        <p14:creationId xmlns:p14="http://schemas.microsoft.com/office/powerpoint/2010/main" val="2827871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467544" y="620688"/>
            <a:ext cx="8229600" cy="5472608"/>
          </a:xfrm>
        </p:spPr>
        <p:txBody>
          <a:bodyPr>
            <a:normAutofit/>
          </a:bodyPr>
          <a:lstStyle/>
          <a:p>
            <a:pPr lvl="0"/>
            <a:r>
              <a:rPr lang="en-US" sz="2400" dirty="0"/>
              <a:t>The oldest known writing system developed in Iraq around 3200 B.C. Known as cuneiform, it used about 600 signs instead of an alphabet. Each sign stood for a word or a syllable</a:t>
            </a:r>
            <a:r>
              <a:rPr lang="en-US" sz="2400" dirty="0" smtClean="0"/>
              <a:t>.</a:t>
            </a:r>
          </a:p>
          <a:p>
            <a:pPr lvl="0"/>
            <a:endParaRPr lang="en-US" sz="2400" dirty="0" smtClean="0"/>
          </a:p>
          <a:p>
            <a:pPr lvl="0"/>
            <a:endParaRPr lang="en-US" sz="2400" dirty="0"/>
          </a:p>
          <a:p>
            <a:pPr lvl="0"/>
            <a:endParaRPr lang="en-US" sz="2400" dirty="0" smtClean="0"/>
          </a:p>
          <a:p>
            <a:pPr lvl="0"/>
            <a:endParaRPr lang="ru-RU" sz="2400" dirty="0"/>
          </a:p>
          <a:p>
            <a:endParaRPr lang="ru-RU" sz="2400" dirty="0"/>
          </a:p>
          <a:p>
            <a:r>
              <a:rPr lang="en-US" sz="2400" dirty="0" smtClean="0"/>
              <a:t>The</a:t>
            </a:r>
            <a:r>
              <a:rPr lang="en-US" sz="2400" dirty="0"/>
              <a:t> </a:t>
            </a:r>
            <a:r>
              <a:rPr lang="en-US" sz="2400" i="1" dirty="0"/>
              <a:t>Epic of Gilgamesh</a:t>
            </a:r>
            <a:r>
              <a:rPr lang="en-US" sz="2400" dirty="0"/>
              <a:t>, the world’s first written story, narrates the adventures of a legendary king who fought to preserve an ancient Iraqi </a:t>
            </a:r>
            <a:r>
              <a:rPr lang="en-US" sz="2400" dirty="0" smtClean="0"/>
              <a:t>city</a:t>
            </a:r>
          </a:p>
          <a:p>
            <a:pPr lvl="0"/>
            <a:r>
              <a:rPr lang="en-US" sz="2400" dirty="0"/>
              <a:t>The famous children’s story </a:t>
            </a:r>
            <a:r>
              <a:rPr lang="en-US" sz="2400" i="1" dirty="0"/>
              <a:t>Ali Baba and the Forty Thieves</a:t>
            </a:r>
            <a:r>
              <a:rPr lang="en-US" sz="2400" dirty="0"/>
              <a:t> was written in Iraq about 1,000 years ago.</a:t>
            </a:r>
            <a:endParaRPr lang="ru-RU" sz="2400" dirty="0"/>
          </a:p>
          <a:p>
            <a:endParaRPr lang="ru-RU" dirty="0"/>
          </a:p>
        </p:txBody>
      </p:sp>
      <p:pic>
        <p:nvPicPr>
          <p:cNvPr id="9" name="Рисунок 8" descr="C:\Users\H\Desktop\jabbar\new presentation\vvvfg.jpg"/>
          <p:cNvPicPr/>
          <p:nvPr/>
        </p:nvPicPr>
        <p:blipFill rotWithShape="1">
          <a:blip r:embed="rId2" cstate="print">
            <a:extLst>
              <a:ext uri="{28A0092B-C50C-407E-A947-70E740481C1C}">
                <a14:useLocalDpi xmlns:a14="http://schemas.microsoft.com/office/drawing/2010/main" val="0"/>
              </a:ext>
            </a:extLst>
          </a:blip>
          <a:srcRect b="50000"/>
          <a:stretch/>
        </p:blipFill>
        <p:spPr bwMode="auto">
          <a:xfrm>
            <a:off x="1619672" y="1877279"/>
            <a:ext cx="5976664" cy="1981210"/>
          </a:xfrm>
          <a:prstGeom prst="rect">
            <a:avLst/>
          </a:prstGeom>
          <a:noFill/>
          <a:ln>
            <a:noFill/>
          </a:ln>
        </p:spPr>
      </p:pic>
    </p:spTree>
    <p:extLst>
      <p:ext uri="{BB962C8B-B14F-4D97-AF65-F5344CB8AC3E}">
        <p14:creationId xmlns:p14="http://schemas.microsoft.com/office/powerpoint/2010/main" val="329132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383</Words>
  <Application>Microsoft Office PowerPoint</Application>
  <PresentationFormat>Экран (4:3)</PresentationFormat>
  <Paragraphs>75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Cultural treasures and traditions in Iraq </vt:lpstr>
      <vt:lpstr>Презентация PowerPoint</vt:lpstr>
      <vt:lpstr>Презентация PowerPoint</vt:lpstr>
      <vt:lpstr>The borders of Iraq and its neighbors</vt:lpstr>
      <vt:lpstr>It is the capital of Iraq. The city was built by the  Caliph   Al Mansur in the 8th century. It has several names for examples: the round city, the city of peace</vt:lpstr>
      <vt:lpstr>Презентация PowerPoint</vt:lpstr>
      <vt:lpstr>Презентация PowerPoint</vt:lpstr>
      <vt:lpstr>Facts about Iraq: </vt:lpstr>
      <vt:lpstr>Презентация PowerPoint</vt:lpstr>
      <vt:lpstr>Treasures of Iraq</vt:lpstr>
      <vt:lpstr>Ishtar Gate in Berlin Museum</vt:lpstr>
      <vt:lpstr>Hammurabi’s Code in Louvre Museum</vt:lpstr>
      <vt:lpstr>Winged Bull in Louvre Museum</vt:lpstr>
      <vt:lpstr>Nationalities, religions: </vt:lpstr>
      <vt:lpstr>Iraqi Culture and cuisine </vt:lpstr>
      <vt:lpstr>Meeting people</vt:lpstr>
      <vt:lpstr>Hospitality </vt:lpstr>
      <vt:lpstr>Презентация PowerPoint</vt:lpstr>
      <vt:lpstr>Cuisine </vt:lpstr>
      <vt:lpstr>Arabic language </vt:lpstr>
      <vt:lpstr>Arabic alphabet</vt:lpstr>
      <vt:lpstr>Презентация PowerPoint</vt:lpstr>
      <vt:lpstr>Why Arabic language is difficult</vt:lpstr>
      <vt:lpstr>Music and poetry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treasures and traditions in Iraq </dc:title>
  <dc:creator>H</dc:creator>
  <cp:lastModifiedBy>H</cp:lastModifiedBy>
  <cp:revision>39</cp:revision>
  <dcterms:created xsi:type="dcterms:W3CDTF">2016-09-25T18:18:57Z</dcterms:created>
  <dcterms:modified xsi:type="dcterms:W3CDTF">2016-09-26T20:56:45Z</dcterms:modified>
</cp:coreProperties>
</file>