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6" r:id="rId3"/>
    <p:sldId id="258" r:id="rId4"/>
    <p:sldId id="260" r:id="rId5"/>
    <p:sldId id="261" r:id="rId6"/>
    <p:sldId id="262" r:id="rId7"/>
    <p:sldId id="264" r:id="rId8"/>
    <p:sldId id="273" r:id="rId9"/>
    <p:sldId id="266" r:id="rId10"/>
    <p:sldId id="265" r:id="rId11"/>
    <p:sldId id="267" r:id="rId12"/>
    <p:sldId id="259" r:id="rId13"/>
    <p:sldId id="274" r:id="rId14"/>
    <p:sldId id="277" r:id="rId15"/>
    <p:sldId id="268" r:id="rId16"/>
    <p:sldId id="275" r:id="rId17"/>
    <p:sldId id="270" r:id="rId18"/>
    <p:sldId id="269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British_Book_Award&amp;action=edit&amp;redlink=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Перспективы изучения детской литературы </a:t>
            </a:r>
            <a:r>
              <a:rPr lang="en-US" sz="2400" b="1" dirty="0" smtClean="0"/>
              <a:t>XXI</a:t>
            </a:r>
            <a:r>
              <a:rPr lang="ru-RU" sz="2400" b="1" dirty="0" smtClean="0"/>
              <a:t> века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93" y="2133600"/>
            <a:ext cx="7977240" cy="3778250"/>
          </a:xfrm>
        </p:spPr>
      </p:pic>
    </p:spTree>
    <p:extLst>
      <p:ext uri="{BB962C8B-B14F-4D97-AF65-F5344CB8AC3E}">
        <p14:creationId xmlns:p14="http://schemas.microsoft.com/office/powerpoint/2010/main" val="47820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875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Андрей </a:t>
            </a:r>
            <a:r>
              <a:rPr lang="ru-RU" b="1" dirty="0" err="1" smtClean="0">
                <a:solidFill>
                  <a:schemeClr val="accent1"/>
                </a:solidFill>
              </a:rPr>
              <a:t>Геласимов</a:t>
            </a:r>
            <a:r>
              <a:rPr lang="ru-RU" b="1" dirty="0" smtClean="0">
                <a:solidFill>
                  <a:schemeClr val="accent1"/>
                </a:solidFill>
              </a:rPr>
              <a:t> «Степные боги»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3" y="1392865"/>
            <a:ext cx="3779689" cy="1152872"/>
          </a:xfrm>
        </p:spPr>
        <p:txBody>
          <a:bodyPr/>
          <a:lstStyle/>
          <a:p>
            <a:r>
              <a:rPr lang="ru-RU" sz="1400" b="1" dirty="0"/>
              <a:t>В 2009 году Андрей </a:t>
            </a:r>
            <a:r>
              <a:rPr lang="ru-RU" sz="1400" b="1" dirty="0" err="1"/>
              <a:t>Геласимов</a:t>
            </a:r>
            <a:r>
              <a:rPr lang="ru-RU" sz="1400" b="1" dirty="0"/>
              <a:t> стал лауреатом литературной премии «Национальный бестселлер» за роман «Степные боги</a:t>
            </a:r>
            <a:r>
              <a:rPr lang="ru-RU" sz="1400" b="1" dirty="0" smtClean="0"/>
              <a:t>». </a:t>
            </a:r>
            <a:endParaRPr lang="ru-RU" sz="1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700523"/>
            <a:ext cx="3779689" cy="30508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506629" y="1509823"/>
            <a:ext cx="3999001" cy="1035914"/>
          </a:xfrm>
        </p:spPr>
        <p:txBody>
          <a:bodyPr/>
          <a:lstStyle/>
          <a:p>
            <a:r>
              <a:rPr lang="ru-RU" dirty="0" smtClean="0"/>
              <a:t>Андрей </a:t>
            </a:r>
            <a:r>
              <a:rPr lang="ru-RU" dirty="0" err="1" smtClean="0"/>
              <a:t>Геласимов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По образованию </a:t>
            </a:r>
            <a:r>
              <a:rPr lang="ru-RU" sz="1400" b="1" dirty="0" smtClean="0">
                <a:solidFill>
                  <a:schemeClr val="tx1"/>
                </a:solidFill>
              </a:rPr>
              <a:t>филолог, в дальнейшем  окончил режиссёрский </a:t>
            </a:r>
            <a:r>
              <a:rPr lang="ru-RU" sz="1400" b="1" dirty="0">
                <a:solidFill>
                  <a:schemeClr val="tx1"/>
                </a:solidFill>
              </a:rPr>
              <a:t>факультет </a:t>
            </a:r>
            <a:r>
              <a:rPr lang="ru-RU" sz="1400" b="1" dirty="0" err="1" smtClean="0">
                <a:solidFill>
                  <a:schemeClr val="tx1"/>
                </a:solidFill>
              </a:rPr>
              <a:t>ГИТИСа</a:t>
            </a:r>
            <a:r>
              <a:rPr lang="ru-RU" sz="1400" b="1" dirty="0" smtClean="0">
                <a:solidFill>
                  <a:schemeClr val="tx1"/>
                </a:solidFill>
              </a:rPr>
              <a:t>. </a:t>
            </a:r>
            <a:r>
              <a:rPr lang="ru-RU" sz="1400" b="1" dirty="0">
                <a:solidFill>
                  <a:schemeClr val="tx1"/>
                </a:solidFill>
              </a:rPr>
              <a:t>З</a:t>
            </a:r>
            <a:r>
              <a:rPr lang="ru-RU" sz="1400" b="1" dirty="0" smtClean="0">
                <a:solidFill>
                  <a:schemeClr val="tx1"/>
                </a:solidFill>
              </a:rPr>
              <a:t>ащитил </a:t>
            </a:r>
            <a:r>
              <a:rPr lang="ru-RU" sz="1400" b="1" dirty="0">
                <a:solidFill>
                  <a:schemeClr val="tx1"/>
                </a:solidFill>
              </a:rPr>
              <a:t>кандидатскую диссертацию по английской </a:t>
            </a:r>
            <a:r>
              <a:rPr lang="ru-RU" sz="1400" b="1" dirty="0" smtClean="0">
                <a:solidFill>
                  <a:schemeClr val="tx1"/>
                </a:solidFill>
              </a:rPr>
              <a:t>литературе («Ориентальные </a:t>
            </a:r>
            <a:r>
              <a:rPr lang="ru-RU" sz="1400" b="1" dirty="0">
                <a:solidFill>
                  <a:schemeClr val="tx1"/>
                </a:solidFill>
              </a:rPr>
              <a:t>мотивы в творчестве Оскара </a:t>
            </a:r>
            <a:r>
              <a:rPr lang="ru-RU" sz="1400" b="1" dirty="0" smtClean="0">
                <a:solidFill>
                  <a:schemeClr val="tx1"/>
                </a:solidFill>
              </a:rPr>
              <a:t>Уайльда»). </a:t>
            </a:r>
            <a:r>
              <a:rPr lang="ru-RU" sz="1400" b="1" dirty="0">
                <a:solidFill>
                  <a:schemeClr val="tx1"/>
                </a:solidFill>
              </a:rPr>
              <a:t>Работал доцентом кафедры английской филологии Якутского университета, преподавал стилистику английского языка и анализ художественного текста. </a:t>
            </a:r>
          </a:p>
        </p:txBody>
      </p:sp>
    </p:spTree>
    <p:extLst>
      <p:ext uri="{BB962C8B-B14F-4D97-AF65-F5344CB8AC3E}">
        <p14:creationId xmlns:p14="http://schemas.microsoft.com/office/powerpoint/2010/main" val="236234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Джон </a:t>
            </a:r>
            <a:r>
              <a:rPr lang="ru-RU" sz="3200" b="1" dirty="0" err="1" smtClean="0">
                <a:solidFill>
                  <a:schemeClr val="accent1"/>
                </a:solidFill>
              </a:rPr>
              <a:t>Бойн</a:t>
            </a:r>
            <a:r>
              <a:rPr lang="ru-RU" sz="3200" b="1" dirty="0" smtClean="0">
                <a:solidFill>
                  <a:schemeClr val="accent1"/>
                </a:solidFill>
              </a:rPr>
              <a:t> - </a:t>
            </a:r>
            <a:r>
              <a:rPr lang="ru-RU" sz="2200" b="1" dirty="0" smtClean="0">
                <a:solidFill>
                  <a:schemeClr val="accent1"/>
                </a:solidFill>
              </a:rPr>
              <a:t>Ирландия</a:t>
            </a:r>
            <a:endParaRPr lang="ru-RU" sz="22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20" y="446088"/>
            <a:ext cx="4299986" cy="54149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b="1" dirty="0" smtClean="0"/>
              <a:t>«Мальчик в полосатой пижаме» (2006)</a:t>
            </a:r>
          </a:p>
          <a:p>
            <a:r>
              <a:rPr lang="ru-RU" b="1" dirty="0" smtClean="0"/>
              <a:t>Роман </a:t>
            </a:r>
            <a:r>
              <a:rPr lang="ru-RU" b="1" dirty="0"/>
              <a:t>сразу же был номинирован на два десятка литературных премий, в том числе и </a:t>
            </a:r>
            <a:r>
              <a:rPr lang="ru-RU" b="1" dirty="0" smtClean="0"/>
              <a:t>на  </a:t>
            </a:r>
            <a:r>
              <a:rPr lang="ru-RU" b="1" dirty="0" err="1" smtClean="0">
                <a:hlinkClick r:id="rId3" tooltip="British Book Award (страница отсутствует)"/>
              </a:rPr>
              <a:t>British</a:t>
            </a:r>
            <a:r>
              <a:rPr lang="ru-RU" b="1" dirty="0" smtClean="0">
                <a:hlinkClick r:id="rId3" tooltip="British Book Award (страница отсутствует)"/>
              </a:rPr>
              <a:t> </a:t>
            </a:r>
            <a:r>
              <a:rPr lang="ru-RU" b="1" dirty="0" err="1">
                <a:hlinkClick r:id="rId3" tooltip="British Book Award (страница отсутствует)"/>
              </a:rPr>
              <a:t>Book</a:t>
            </a:r>
            <a:r>
              <a:rPr lang="ru-RU" b="1" dirty="0">
                <a:hlinkClick r:id="rId3" tooltip="British Book Award (страница отсутствует)"/>
              </a:rPr>
              <a:t> </a:t>
            </a:r>
            <a:r>
              <a:rPr lang="ru-RU" b="1" dirty="0" err="1">
                <a:hlinkClick r:id="rId3" tooltip="British Book Award (страница отсутствует)"/>
              </a:rPr>
              <a:t>Award</a:t>
            </a:r>
            <a:r>
              <a:rPr lang="ru-RU" b="1" dirty="0"/>
              <a:t>, издан более, чем на 50 языках.</a:t>
            </a:r>
            <a:endParaRPr lang="ru-RU" b="1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b="1" i="1" dirty="0" smtClean="0">
              <a:solidFill>
                <a:schemeClr val="accent1"/>
              </a:solidFill>
            </a:endParaRPr>
          </a:p>
          <a:p>
            <a:endParaRPr lang="ru-RU" b="1" i="1" dirty="0">
              <a:solidFill>
                <a:schemeClr val="accent1"/>
              </a:solidFill>
            </a:endParaRPr>
          </a:p>
          <a:p>
            <a:endParaRPr lang="ru-RU" b="1" i="1" dirty="0" smtClean="0">
              <a:solidFill>
                <a:schemeClr val="accent1"/>
              </a:solidFill>
            </a:endParaRPr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«Не </a:t>
            </a:r>
            <a:r>
              <a:rPr lang="ru-RU" sz="1600" b="1" i="1" dirty="0">
                <a:solidFill>
                  <a:schemeClr val="accent1"/>
                </a:solidFill>
              </a:rPr>
              <a:t>думай о боли, и она сама пройдет</a:t>
            </a:r>
            <a:r>
              <a:rPr lang="ru-RU" sz="1600" b="1" i="1" dirty="0" smtClean="0">
                <a:solidFill>
                  <a:schemeClr val="accent1"/>
                </a:solidFill>
              </a:rPr>
              <a:t>.»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«Мальчик в полосатой пижаме» (режиссер </a:t>
            </a:r>
            <a:r>
              <a:rPr lang="ru-RU" sz="3200" b="1" dirty="0"/>
              <a:t>М</a:t>
            </a:r>
            <a:r>
              <a:rPr lang="ru-RU" sz="3200" b="1" dirty="0" smtClean="0"/>
              <a:t>арк </a:t>
            </a:r>
            <a:r>
              <a:rPr lang="ru-RU" sz="3200" b="1" dirty="0" err="1" smtClean="0"/>
              <a:t>Херман</a:t>
            </a:r>
            <a:r>
              <a:rPr lang="ru-RU" sz="3200" b="1" dirty="0"/>
              <a:t>)</a:t>
            </a:r>
          </a:p>
        </p:txBody>
      </p:sp>
      <p:pic>
        <p:nvPicPr>
          <p:cNvPr id="7" name="Мальчик в полосатой пижаме, режиссер Марк Херма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0" y="2133600"/>
            <a:ext cx="6791325" cy="3778250"/>
          </a:xfrm>
        </p:spPr>
      </p:pic>
    </p:spTree>
    <p:extLst>
      <p:ext uri="{BB962C8B-B14F-4D97-AF65-F5344CB8AC3E}">
        <p14:creationId xmlns:p14="http://schemas.microsoft.com/office/powerpoint/2010/main" val="37420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Джонатан </a:t>
            </a:r>
            <a:r>
              <a:rPr lang="ru-RU" sz="2800" b="1" dirty="0" err="1" smtClean="0">
                <a:solidFill>
                  <a:schemeClr val="accent1"/>
                </a:solidFill>
              </a:rPr>
              <a:t>Фоер</a:t>
            </a:r>
            <a:r>
              <a:rPr lang="ru-RU" sz="2800" b="1" dirty="0" smtClean="0">
                <a:solidFill>
                  <a:schemeClr val="accent1"/>
                </a:solidFill>
              </a:rPr>
              <a:t> - </a:t>
            </a:r>
            <a:r>
              <a:rPr lang="ru-RU" b="1" dirty="0" smtClean="0">
                <a:solidFill>
                  <a:schemeClr val="accent1"/>
                </a:solidFill>
              </a:rPr>
              <a:t>США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84" y="446088"/>
            <a:ext cx="4271457" cy="54149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1600" b="1" i="1" dirty="0" smtClean="0">
              <a:solidFill>
                <a:schemeClr val="tx1"/>
              </a:solidFill>
            </a:endParaRPr>
          </a:p>
          <a:p>
            <a:endParaRPr lang="ru-RU" sz="1600" b="1" i="1" dirty="0">
              <a:solidFill>
                <a:schemeClr val="accent1"/>
              </a:solidFill>
            </a:endParaRPr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«</a:t>
            </a:r>
            <a:r>
              <a:rPr lang="ru-RU" sz="1600" b="1" i="1" dirty="0">
                <a:solidFill>
                  <a:schemeClr val="accent1"/>
                </a:solidFill>
              </a:rPr>
              <a:t>Юмор — это единственный правдивый способ рассказать печальный рассказ»</a:t>
            </a:r>
          </a:p>
        </p:txBody>
      </p:sp>
    </p:spTree>
    <p:extLst>
      <p:ext uri="{BB962C8B-B14F-4D97-AF65-F5344CB8AC3E}">
        <p14:creationId xmlns:p14="http://schemas.microsoft.com/office/powerpoint/2010/main" val="413384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Режиссер Лив </a:t>
            </a:r>
            <a:r>
              <a:rPr lang="ru-RU" sz="2800" b="1" dirty="0" err="1" smtClean="0">
                <a:solidFill>
                  <a:schemeClr val="accent1"/>
                </a:solidFill>
              </a:rPr>
              <a:t>Шрайбер</a:t>
            </a:r>
            <a:r>
              <a:rPr lang="ru-RU" sz="2800" b="1" dirty="0" smtClean="0">
                <a:solidFill>
                  <a:schemeClr val="accent1"/>
                </a:solidFill>
              </a:rPr>
              <a:t> «Свет вокруг» («И все осветится»)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4" name="Свет вокруг (Everything Is Illuminated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2363" y="2133600"/>
            <a:ext cx="6769100" cy="3778250"/>
          </a:xfrm>
        </p:spPr>
      </p:pic>
    </p:spTree>
    <p:extLst>
      <p:ext uri="{BB962C8B-B14F-4D97-AF65-F5344CB8AC3E}">
        <p14:creationId xmlns:p14="http://schemas.microsoft.com/office/powerpoint/2010/main" val="26708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1"/>
                </a:solidFill>
              </a:rPr>
              <a:t>Аника</a:t>
            </a:r>
            <a:r>
              <a:rPr lang="ru-RU" sz="2800" b="1" dirty="0" smtClean="0">
                <a:solidFill>
                  <a:schemeClr val="accent1"/>
                </a:solidFill>
              </a:rPr>
              <a:t> Тор - </a:t>
            </a:r>
            <a:r>
              <a:rPr lang="ru-RU" b="1" dirty="0" smtClean="0">
                <a:solidFill>
                  <a:schemeClr val="accent1"/>
                </a:solidFill>
              </a:rPr>
              <a:t>Финляндия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562769"/>
            <a:ext cx="5181600" cy="5181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sz="1600" b="1" dirty="0" smtClean="0">
              <a:solidFill>
                <a:schemeClr val="accent1"/>
              </a:solidFill>
            </a:endParaRPr>
          </a:p>
          <a:p>
            <a:r>
              <a:rPr lang="ru-RU" sz="1700" b="1" dirty="0" smtClean="0"/>
              <a:t>«Остров в море»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700" b="1" i="1" dirty="0">
                <a:solidFill>
                  <a:schemeClr val="accent1"/>
                </a:solidFill>
              </a:rPr>
              <a:t>«Нет человека, который был бы как Остров, сам по себе: каждый человек есть часть Материка, часть суши…»</a:t>
            </a:r>
          </a:p>
        </p:txBody>
      </p:sp>
    </p:spTree>
    <p:extLst>
      <p:ext uri="{BB962C8B-B14F-4D97-AF65-F5344CB8AC3E}">
        <p14:creationId xmlns:p14="http://schemas.microsoft.com/office/powerpoint/2010/main" val="105076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accent1"/>
                </a:solidFill>
              </a:rPr>
              <a:t>Ульф</a:t>
            </a:r>
            <a:r>
              <a:rPr lang="ru-RU" sz="2400" b="1" dirty="0" smtClean="0">
                <a:solidFill>
                  <a:schemeClr val="accent1"/>
                </a:solidFill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</a:rPr>
              <a:t>Старк</a:t>
            </a:r>
            <a:r>
              <a:rPr lang="ru-RU" sz="2400" b="1" dirty="0" smtClean="0">
                <a:solidFill>
                  <a:schemeClr val="accent1"/>
                </a:solidFill>
              </a:rPr>
              <a:t> (Швеция) – автор одной из лучших книг во Вселенной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31" y="2193925"/>
            <a:ext cx="2438400" cy="365760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72" y="2193924"/>
            <a:ext cx="2530345" cy="3526391"/>
          </a:xfrm>
        </p:spPr>
      </p:pic>
    </p:spTree>
    <p:extLst>
      <p:ext uri="{BB962C8B-B14F-4D97-AF65-F5344CB8AC3E}">
        <p14:creationId xmlns:p14="http://schemas.microsoft.com/office/powerpoint/2010/main" val="340866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Джон Грин - </a:t>
            </a:r>
            <a:r>
              <a:rPr lang="ru-RU" sz="2200" b="1" dirty="0" smtClean="0">
                <a:solidFill>
                  <a:schemeClr val="accent1"/>
                </a:solidFill>
              </a:rPr>
              <a:t>США</a:t>
            </a:r>
            <a:endParaRPr lang="ru-RU" sz="22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77" y="446088"/>
            <a:ext cx="4726872" cy="54149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«Виноваты звезды»</a:t>
            </a:r>
          </a:p>
          <a:p>
            <a:r>
              <a:rPr lang="ru-RU" sz="1600" b="1" dirty="0" smtClean="0"/>
              <a:t>«В поисках Аляски»</a:t>
            </a:r>
          </a:p>
          <a:p>
            <a:r>
              <a:rPr lang="ru-RU" sz="1600" b="1" dirty="0" smtClean="0"/>
              <a:t>«Бумажные города» 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r>
              <a:rPr lang="ru-RU" sz="1600" b="1" i="1" dirty="0">
                <a:solidFill>
                  <a:schemeClr val="accent1"/>
                </a:solidFill>
              </a:rPr>
              <a:t>«Мои мысли - это звезды, из которых я никак не могу составить созвездия.»</a:t>
            </a: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9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Эрик-Эммануэль </a:t>
            </a:r>
            <a:r>
              <a:rPr lang="ru-RU" sz="2800" b="1" dirty="0" err="1" smtClean="0">
                <a:solidFill>
                  <a:schemeClr val="accent1"/>
                </a:solidFill>
              </a:rPr>
              <a:t>Шмитт</a:t>
            </a:r>
            <a:r>
              <a:rPr lang="ru-RU" sz="2800" b="1" dirty="0">
                <a:solidFill>
                  <a:schemeClr val="accent1"/>
                </a:solidFill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</a:rPr>
              <a:t>– 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Франция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«Оскар и Розовая дама»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i="1" dirty="0">
                <a:solidFill>
                  <a:schemeClr val="accent1"/>
                </a:solidFill>
              </a:rPr>
              <a:t>«Религия не бывает ни истинной, ни ложной, она просто предлагает определенный образ жизни»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356724"/>
            <a:ext cx="5181600" cy="3593690"/>
          </a:xfrm>
        </p:spPr>
      </p:pic>
    </p:spTree>
    <p:extLst>
      <p:ext uri="{BB962C8B-B14F-4D97-AF65-F5344CB8AC3E}">
        <p14:creationId xmlns:p14="http://schemas.microsoft.com/office/powerpoint/2010/main" val="142240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755391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solidFill>
                  <a:schemeClr val="accent1"/>
                </a:solidFill>
              </a:rPr>
              <a:t>Анджелла</a:t>
            </a:r>
            <a:r>
              <a:rPr lang="ru-RU" sz="2400" b="1" dirty="0" smtClean="0">
                <a:solidFill>
                  <a:schemeClr val="accent1"/>
                </a:solidFill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</a:rPr>
              <a:t>Нанетти</a:t>
            </a:r>
            <a:r>
              <a:rPr lang="ru-RU" sz="2400" b="1" dirty="0" smtClean="0">
                <a:solidFill>
                  <a:schemeClr val="accent1"/>
                </a:solidFill>
              </a:rPr>
              <a:t> - </a:t>
            </a:r>
            <a:r>
              <a:rPr lang="ru-RU" b="1" dirty="0" smtClean="0">
                <a:solidFill>
                  <a:schemeClr val="accent1"/>
                </a:solidFill>
              </a:rPr>
              <a:t>Италия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505619"/>
            <a:ext cx="3810000" cy="52959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5637" y="1297171"/>
            <a:ext cx="4518837" cy="4699591"/>
          </a:xfrm>
        </p:spPr>
        <p:txBody>
          <a:bodyPr>
            <a:normAutofit/>
          </a:bodyPr>
          <a:lstStyle/>
          <a:p>
            <a:r>
              <a:rPr lang="ru-RU" b="1" dirty="0" smtClean="0"/>
              <a:t>Книга </a:t>
            </a:r>
            <a:r>
              <a:rPr lang="ru-RU" b="1" dirty="0">
                <a:solidFill>
                  <a:schemeClr val="accent1"/>
                </a:solidFill>
              </a:rPr>
              <a:t>"Мой дедушка был вишней" </a:t>
            </a:r>
            <a:r>
              <a:rPr lang="ru-RU" b="1" dirty="0"/>
              <a:t>вошла в список выдающихся детских книг "Белые вороны", составляемый Международной мюнхенской юношеской библиотекой. </a:t>
            </a:r>
            <a:endParaRPr lang="ru-RU" b="1" dirty="0" smtClean="0"/>
          </a:p>
          <a:p>
            <a:r>
              <a:rPr lang="ru-RU" b="1" dirty="0" smtClean="0"/>
              <a:t>Автор </a:t>
            </a:r>
            <a:r>
              <a:rPr lang="ru-RU" b="1" dirty="0"/>
              <a:t>книги Анджела </a:t>
            </a:r>
            <a:r>
              <a:rPr lang="ru-RU" b="1" dirty="0" err="1"/>
              <a:t>Нанетти</a:t>
            </a:r>
            <a:r>
              <a:rPr lang="ru-RU" b="1" dirty="0"/>
              <a:t> заслужила премию в детской литературе - премию X. К. </a:t>
            </a:r>
            <a:r>
              <a:rPr lang="ru-RU" b="1" dirty="0" smtClean="0"/>
              <a:t>Андерсена.</a:t>
            </a:r>
          </a:p>
          <a:p>
            <a:endParaRPr lang="ru-RU" b="1" dirty="0"/>
          </a:p>
          <a:p>
            <a:endParaRPr lang="ru-RU" b="1" dirty="0" smtClean="0"/>
          </a:p>
          <a:p>
            <a:pPr algn="just"/>
            <a:r>
              <a:rPr lang="ru-RU" b="1" i="1" dirty="0" smtClean="0">
                <a:solidFill>
                  <a:schemeClr val="accent1"/>
                </a:solidFill>
              </a:rPr>
              <a:t>«Но </a:t>
            </a:r>
            <a:r>
              <a:rPr lang="ru-RU" b="1" i="1" dirty="0">
                <a:solidFill>
                  <a:schemeClr val="accent1"/>
                </a:solidFill>
              </a:rPr>
              <a:t>я все равно был убежден, что ты не умираешь, пока кто-то тебя любит, как сказал дедушка, а если человека, который умер, не видно, значит, он в кого-то превращается. А если он в кого-то превращается, то, конечно, выбирает кого-то, кто ему раньше очень нравился. Поэтому бабушка наверняка стала гусыней</a:t>
            </a:r>
            <a:r>
              <a:rPr lang="ru-RU" b="1" i="1" dirty="0" smtClean="0">
                <a:solidFill>
                  <a:schemeClr val="accent1"/>
                </a:solidFill>
              </a:rPr>
              <a:t>.»</a:t>
            </a:r>
            <a:endParaRPr lang="ru-RU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3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9377" y="304801"/>
            <a:ext cx="9175067" cy="138248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Каких книг нам не хватает?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1578429"/>
            <a:ext cx="8915399" cy="433148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b="1" dirty="0"/>
              <a:t>м</a:t>
            </a:r>
            <a:r>
              <a:rPr lang="ru-RU" b="1" dirty="0" smtClean="0"/>
              <a:t>еньше сказок надо, а больше реалистических книг;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 о современных, подростковых проблемах;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о</a:t>
            </a:r>
            <a:r>
              <a:rPr lang="ru-RU" b="1" dirty="0" smtClean="0"/>
              <a:t> реальности;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о</a:t>
            </a:r>
            <a:r>
              <a:rPr lang="ru-RU" b="1" dirty="0" smtClean="0"/>
              <a:t> старой жизни становится все меньше художественных книг, стало много фантастических;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д</a:t>
            </a:r>
            <a:r>
              <a:rPr lang="ru-RU" b="1" dirty="0" smtClean="0"/>
              <a:t>обрых книг без убийств, смертей и войн;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ч</a:t>
            </a:r>
            <a:r>
              <a:rPr lang="ru-RU" b="1" dirty="0" smtClean="0"/>
              <a:t>то-нибудь о школе, о классе;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к</a:t>
            </a:r>
            <a:r>
              <a:rPr lang="ru-RU" b="1" dirty="0" smtClean="0"/>
              <a:t>ниг, в которых есть только добрые герои.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36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Современные  писатели, пишущие для детской аудитории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литература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Аромштам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Сабитова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Минаев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Мурашова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Веркин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Жвалевский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Евгения Пастернак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Костевич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Артур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Гиваргизов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Геласимов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Зарубежная литература</a:t>
            </a:r>
          </a:p>
          <a:p>
            <a:pPr marL="0" indent="0"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Тор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Бойн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Ульф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Старк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Эрик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Шмитт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Нёстлингер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Джонатан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Фоер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Анджела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Нанетти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Грин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Марина </a:t>
            </a:r>
            <a:r>
              <a:rPr lang="ru-RU" sz="2400" b="1" dirty="0" err="1" smtClean="0">
                <a:solidFill>
                  <a:schemeClr val="accent1"/>
                </a:solidFill>
              </a:rPr>
              <a:t>Аромштам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692728"/>
            <a:ext cx="5181600" cy="492168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2887" y="1566715"/>
            <a:ext cx="3505199" cy="4704216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«Пока отдыхают ангелы» - премия «Заветная мечта» (2008)</a:t>
            </a:r>
          </a:p>
          <a:p>
            <a:r>
              <a:rPr lang="ru-RU" sz="1600" b="1" dirty="0" smtClean="0"/>
              <a:t>«Мохнатый ребенок»</a:t>
            </a:r>
          </a:p>
          <a:p>
            <a:r>
              <a:rPr lang="ru-RU" sz="1600" b="1" dirty="0" smtClean="0"/>
              <a:t>«Как дневник. Рассказы учительницы»</a:t>
            </a:r>
          </a:p>
          <a:p>
            <a:endParaRPr lang="ru-RU" sz="1600" b="1" dirty="0"/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«...</a:t>
            </a:r>
            <a:r>
              <a:rPr lang="ru-RU" sz="1600" b="1" i="1" dirty="0">
                <a:solidFill>
                  <a:schemeClr val="accent1"/>
                </a:solidFill>
              </a:rPr>
              <a:t>дети голодают не только в Африке, но и в наших широтах. А именно - в школе. Им не хватает пищи для внутренней жизни. И эта внутренняя жизнь, точнее - пища для нее - и должна быть предметом педагогических </a:t>
            </a:r>
            <a:r>
              <a:rPr lang="ru-RU" sz="1600" b="1" i="1" dirty="0" smtClean="0">
                <a:solidFill>
                  <a:schemeClr val="accent1"/>
                </a:solidFill>
              </a:rPr>
              <a:t>забот.»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4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Дина </a:t>
            </a:r>
            <a:r>
              <a:rPr lang="ru-RU" sz="2800" b="1" dirty="0" err="1" smtClean="0">
                <a:solidFill>
                  <a:schemeClr val="accent1"/>
                </a:solidFill>
              </a:rPr>
              <a:t>Сабитова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3" y="1153319"/>
            <a:ext cx="3200400" cy="40005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«Цирк в шкатулке» - премия «Заветная мечта» (2007).</a:t>
            </a:r>
          </a:p>
          <a:p>
            <a:r>
              <a:rPr lang="ru-RU" sz="1600" b="1" dirty="0" smtClean="0"/>
              <a:t>«Три твоих имени»</a:t>
            </a:r>
          </a:p>
          <a:p>
            <a:r>
              <a:rPr lang="ru-RU" sz="1600" b="1" dirty="0" smtClean="0"/>
              <a:t>«Где нет зимы»</a:t>
            </a:r>
          </a:p>
          <a:p>
            <a:r>
              <a:rPr lang="ru-RU" sz="1600" b="1" dirty="0" smtClean="0"/>
              <a:t>«Сказки про Марту»</a:t>
            </a:r>
          </a:p>
          <a:p>
            <a:endParaRPr lang="ru-RU" sz="1600" b="1" dirty="0"/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«Людям </a:t>
            </a:r>
            <a:r>
              <a:rPr lang="ru-RU" sz="1600" b="1" i="1" dirty="0">
                <a:solidFill>
                  <a:schemeClr val="accent1"/>
                </a:solidFill>
              </a:rPr>
              <a:t>хорошо. Когда они уходят насовсем, с ними бывает именно то, во что они </a:t>
            </a:r>
            <a:r>
              <a:rPr lang="ru-RU" sz="1600" b="1" i="1" dirty="0" smtClean="0">
                <a:solidFill>
                  <a:schemeClr val="accent1"/>
                </a:solidFill>
              </a:rPr>
              <a:t>верят»</a:t>
            </a:r>
            <a:r>
              <a:rPr lang="ru-RU" sz="1600" b="1" i="1" dirty="0">
                <a:solidFill>
                  <a:schemeClr val="accent1"/>
                </a:solidFill>
              </a:rPr>
              <a:t/>
            </a:r>
            <a:br>
              <a:rPr lang="ru-RU" sz="1600" b="1" i="1" dirty="0">
                <a:solidFill>
                  <a:schemeClr val="accent1"/>
                </a:solidFill>
              </a:rPr>
            </a:br>
            <a:endParaRPr lang="ru-RU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3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Борис Минаев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538637"/>
            <a:ext cx="5181600" cy="322986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«Детство Левы» - премия «Заветная мечта» (2006)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0899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762226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Андрей </a:t>
            </a:r>
            <a:r>
              <a:rPr lang="ru-RU" b="1" dirty="0" err="1" smtClean="0">
                <a:solidFill>
                  <a:schemeClr val="accent1"/>
                </a:solidFill>
              </a:rPr>
              <a:t>Жвалевский</a:t>
            </a:r>
            <a:r>
              <a:rPr lang="ru-RU" b="1" dirty="0" smtClean="0">
                <a:solidFill>
                  <a:schemeClr val="accent1"/>
                </a:solidFill>
              </a:rPr>
              <a:t>, Евгения Пастернак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1" y="2093143"/>
            <a:ext cx="5018753" cy="29785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435395"/>
            <a:ext cx="3737160" cy="4627947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«Правдивая история Деда Мороза» – премия «Заветная мечта» (2008)</a:t>
            </a:r>
          </a:p>
          <a:p>
            <a:r>
              <a:rPr lang="ru-RU" sz="1600" b="1" dirty="0" smtClean="0"/>
              <a:t>«Я хочу в школу!»</a:t>
            </a:r>
          </a:p>
          <a:p>
            <a:r>
              <a:rPr lang="ru-RU" sz="1600" b="1" dirty="0" smtClean="0"/>
              <a:t>«Время всегда хорошее»</a:t>
            </a:r>
          </a:p>
          <a:p>
            <a:r>
              <a:rPr lang="ru-RU" sz="1600" b="1" dirty="0" smtClean="0"/>
              <a:t>«Шекспиру и не снилось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1"/>
                </a:solidFill>
              </a:rPr>
              <a:t>«Зачем </a:t>
            </a:r>
            <a:r>
              <a:rPr lang="ru-RU" b="1" i="1" dirty="0">
                <a:solidFill>
                  <a:schemeClr val="accent1"/>
                </a:solidFill>
              </a:rPr>
              <a:t>мне запоминать стихи, если на </a:t>
            </a:r>
            <a:r>
              <a:rPr lang="ru-RU" b="1" i="1" dirty="0" err="1">
                <a:solidFill>
                  <a:schemeClr val="accent1"/>
                </a:solidFill>
              </a:rPr>
              <a:t>Гугле</a:t>
            </a:r>
            <a:r>
              <a:rPr lang="ru-RU" b="1" i="1" dirty="0">
                <a:solidFill>
                  <a:schemeClr val="accent1"/>
                </a:solidFill>
              </a:rPr>
              <a:t> я найду их в три секунды? Зачем самой придумывать все эти красивые слова, если они уже давно все написаны и выложены, украшенные разными шрифтами?"»</a:t>
            </a:r>
          </a:p>
        </p:txBody>
      </p:sp>
    </p:spTree>
    <p:extLst>
      <p:ext uri="{BB962C8B-B14F-4D97-AF65-F5344CB8AC3E}">
        <p14:creationId xmlns:p14="http://schemas.microsoft.com/office/powerpoint/2010/main" val="208093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Екатерина Мурашова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«Гвардия тревоги» – премия «Заветная мечта» (2008)</a:t>
            </a:r>
          </a:p>
          <a:p>
            <a:r>
              <a:rPr lang="ru-RU" sz="1600" b="1" dirty="0" smtClean="0"/>
              <a:t>«Класс коррекции»</a:t>
            </a:r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b="1" dirty="0"/>
          </a:p>
          <a:p>
            <a:endParaRPr lang="ru-RU" sz="1600" b="1" dirty="0"/>
          </a:p>
          <a:p>
            <a:r>
              <a:rPr lang="ru-RU" sz="1600" b="1" i="1" dirty="0">
                <a:solidFill>
                  <a:schemeClr val="accent1"/>
                </a:solidFill>
              </a:rPr>
              <a:t>«Если бы люди научились тихо сидеть в своих комнатах, то количество зла в мире сильно </a:t>
            </a:r>
            <a:r>
              <a:rPr lang="ru-RU" sz="1600" b="1" i="1" dirty="0" smtClean="0">
                <a:solidFill>
                  <a:schemeClr val="accent1"/>
                </a:solidFill>
              </a:rPr>
              <a:t>уменьшилось бы»</a:t>
            </a:r>
          </a:p>
          <a:p>
            <a:endParaRPr lang="ru-RU" sz="1600" b="1" i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37" y="1598613"/>
            <a:ext cx="4476307" cy="3841325"/>
          </a:xfrm>
        </p:spPr>
      </p:pic>
    </p:spTree>
    <p:extLst>
      <p:ext uri="{BB962C8B-B14F-4D97-AF65-F5344CB8AC3E}">
        <p14:creationId xmlns:p14="http://schemas.microsoft.com/office/powerpoint/2010/main" val="119941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Эдуард </a:t>
            </a:r>
            <a:r>
              <a:rPr lang="ru-RU" b="1" dirty="0" err="1" smtClean="0">
                <a:solidFill>
                  <a:schemeClr val="accent1"/>
                </a:solidFill>
              </a:rPr>
              <a:t>Веркин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07" y="2133600"/>
            <a:ext cx="2970649" cy="3778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50" y="2125663"/>
            <a:ext cx="2484288" cy="3778250"/>
          </a:xfrm>
        </p:spPr>
      </p:pic>
    </p:spTree>
    <p:extLst>
      <p:ext uri="{BB962C8B-B14F-4D97-AF65-F5344CB8AC3E}">
        <p14:creationId xmlns:p14="http://schemas.microsoft.com/office/powerpoint/2010/main" val="23816899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</TotalTime>
  <Words>696</Words>
  <Application>Microsoft Office PowerPoint</Application>
  <PresentationFormat>Широкоэкранный</PresentationFormat>
  <Paragraphs>117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Легкий дым</vt:lpstr>
      <vt:lpstr>Перспективы изучения детской литературы XXI века</vt:lpstr>
      <vt:lpstr>Каких книг нам не хватает?</vt:lpstr>
      <vt:lpstr>Современные  писатели, пишущие для детской аудитории</vt:lpstr>
      <vt:lpstr>Марина Аромштам</vt:lpstr>
      <vt:lpstr>Дина Сабитова</vt:lpstr>
      <vt:lpstr>Борис Минаев</vt:lpstr>
      <vt:lpstr>Андрей Жвалевский, Евгения Пастернак</vt:lpstr>
      <vt:lpstr>Екатерина Мурашова</vt:lpstr>
      <vt:lpstr>Эдуард Веркин</vt:lpstr>
      <vt:lpstr>Андрей Геласимов «Степные боги»</vt:lpstr>
      <vt:lpstr>Джон Бойн - Ирландия</vt:lpstr>
      <vt:lpstr>«Мальчик в полосатой пижаме» (режиссер Марк Херман)</vt:lpstr>
      <vt:lpstr>Джонатан Фоер - США</vt:lpstr>
      <vt:lpstr>Режиссер Лив Шрайбер «Свет вокруг» («И все осветится»)</vt:lpstr>
      <vt:lpstr>Аника Тор - Финляндия</vt:lpstr>
      <vt:lpstr>Ульф Старк (Швеция) – автор одной из лучших книг во Вселенной</vt:lpstr>
      <vt:lpstr>Джон Грин - США</vt:lpstr>
      <vt:lpstr>Эрик-Эммануэль Шмитт –  Франция</vt:lpstr>
      <vt:lpstr>Анджелла Нанетти - Италия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Миша</dc:creator>
  <cp:lastModifiedBy>Миша</cp:lastModifiedBy>
  <cp:revision>25</cp:revision>
  <dcterms:created xsi:type="dcterms:W3CDTF">2015-11-17T03:43:31Z</dcterms:created>
  <dcterms:modified xsi:type="dcterms:W3CDTF">2015-11-24T08:23:22Z</dcterms:modified>
</cp:coreProperties>
</file>