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04" r:id="rId2"/>
    <p:sldId id="426" r:id="rId3"/>
    <p:sldId id="345" r:id="rId4"/>
    <p:sldId id="413" r:id="rId5"/>
    <p:sldId id="450" r:id="rId6"/>
    <p:sldId id="454" r:id="rId7"/>
    <p:sldId id="453" r:id="rId8"/>
    <p:sldId id="412" r:id="rId9"/>
    <p:sldId id="414" r:id="rId10"/>
    <p:sldId id="435" r:id="rId11"/>
    <p:sldId id="434" r:id="rId12"/>
    <p:sldId id="428" r:id="rId13"/>
    <p:sldId id="427" r:id="rId14"/>
    <p:sldId id="444" r:id="rId15"/>
    <p:sldId id="350" r:id="rId16"/>
    <p:sldId id="354" r:id="rId17"/>
    <p:sldId id="355" r:id="rId18"/>
    <p:sldId id="357" r:id="rId19"/>
    <p:sldId id="359" r:id="rId20"/>
    <p:sldId id="417" r:id="rId21"/>
    <p:sldId id="415" r:id="rId22"/>
    <p:sldId id="360" r:id="rId23"/>
    <p:sldId id="445" r:id="rId24"/>
    <p:sldId id="446" r:id="rId25"/>
    <p:sldId id="365" r:id="rId26"/>
    <p:sldId id="367" r:id="rId27"/>
    <p:sldId id="369" r:id="rId28"/>
    <p:sldId id="370" r:id="rId29"/>
    <p:sldId id="416" r:id="rId30"/>
    <p:sldId id="419" r:id="rId31"/>
    <p:sldId id="422" r:id="rId32"/>
    <p:sldId id="448" r:id="rId33"/>
    <p:sldId id="409" r:id="rId34"/>
    <p:sldId id="385" r:id="rId35"/>
    <p:sldId id="340" r:id="rId36"/>
    <p:sldId id="380" r:id="rId37"/>
    <p:sldId id="405" r:id="rId38"/>
    <p:sldId id="406" r:id="rId39"/>
    <p:sldId id="407" r:id="rId40"/>
    <p:sldId id="411" r:id="rId41"/>
    <p:sldId id="401" r:id="rId42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906"/>
    <a:srgbClr val="FFCF20"/>
    <a:srgbClr val="ECF0FE"/>
    <a:srgbClr val="E8EDFE"/>
    <a:srgbClr val="E2E9FE"/>
    <a:srgbClr val="C4D1FC"/>
    <a:srgbClr val="BDDE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50" autoAdjust="0"/>
    <p:restoredTop sz="94675" autoAdjust="0"/>
  </p:normalViewPr>
  <p:slideViewPr>
    <p:cSldViewPr>
      <p:cViewPr>
        <p:scale>
          <a:sx n="90" d="100"/>
          <a:sy n="90" d="100"/>
        </p:scale>
        <p:origin x="-2232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0A5ACDA9-2D2F-4C05-868D-86C9ECF6846F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197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9197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8AAA3DD0-9EFA-4A0F-80D6-7E7C41AF40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597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5D6B5A11-F853-4775-B6C3-9F9556B15CB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0992" tIns="45496" rIns="90992" bIns="4549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C8E72293-3306-4261-BB2D-0DCBF96A1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32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Freeform 31"/>
          <p:cNvSpPr>
            <a:spLocks/>
          </p:cNvSpPr>
          <p:nvPr/>
        </p:nvSpPr>
        <p:spPr bwMode="gray">
          <a:xfrm>
            <a:off x="0" y="3481388"/>
            <a:ext cx="9155113" cy="3376612"/>
          </a:xfrm>
          <a:custGeom>
            <a:avLst/>
            <a:gdLst/>
            <a:ahLst/>
            <a:cxnLst>
              <a:cxn ang="0">
                <a:pos x="0" y="1760"/>
              </a:cxn>
              <a:cxn ang="0">
                <a:pos x="5767" y="0"/>
              </a:cxn>
              <a:cxn ang="0">
                <a:pos x="5760" y="2127"/>
              </a:cxn>
              <a:cxn ang="0">
                <a:pos x="0" y="2127"/>
              </a:cxn>
              <a:cxn ang="0">
                <a:pos x="0" y="1760"/>
              </a:cxn>
            </a:cxnLst>
            <a:rect l="0" t="0" r="r" b="b"/>
            <a:pathLst>
              <a:path w="5767" h="2127">
                <a:moveTo>
                  <a:pt x="0" y="1760"/>
                </a:moveTo>
                <a:lnTo>
                  <a:pt x="5767" y="0"/>
                </a:lnTo>
                <a:lnTo>
                  <a:pt x="5760" y="2127"/>
                </a:lnTo>
                <a:lnTo>
                  <a:pt x="0" y="2127"/>
                </a:lnTo>
                <a:lnTo>
                  <a:pt x="0" y="176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04" name="AutoShape 32" descr="06"/>
          <p:cNvSpPr>
            <a:spLocks noChangeArrowheads="1"/>
          </p:cNvSpPr>
          <p:nvPr/>
        </p:nvSpPr>
        <p:spPr bwMode="gray">
          <a:xfrm rot="-1015610">
            <a:off x="-141288" y="5310188"/>
            <a:ext cx="2541588" cy="573087"/>
          </a:xfrm>
          <a:prstGeom prst="parallelogram">
            <a:avLst>
              <a:gd name="adj" fmla="val 30059"/>
            </a:avLst>
          </a:prstGeom>
          <a:blipFill dpi="0" rotWithShape="1">
            <a:blip r:embed="rId2" cstate="print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  <a:lum bright="-10000" contrast="20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5" name="AutoShape 33" descr="05"/>
          <p:cNvSpPr>
            <a:spLocks noChangeArrowheads="1"/>
          </p:cNvSpPr>
          <p:nvPr/>
        </p:nvSpPr>
        <p:spPr bwMode="gray">
          <a:xfrm rot="-1015610">
            <a:off x="2154238" y="4610100"/>
            <a:ext cx="2546350" cy="573088"/>
          </a:xfrm>
          <a:prstGeom prst="parallelogram">
            <a:avLst>
              <a:gd name="adj" fmla="val 30115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6" name="AutoShape 34" descr="03"/>
          <p:cNvSpPr>
            <a:spLocks noChangeArrowheads="1"/>
          </p:cNvSpPr>
          <p:nvPr/>
        </p:nvSpPr>
        <p:spPr bwMode="gray">
          <a:xfrm rot="-1015610">
            <a:off x="4448175" y="3908425"/>
            <a:ext cx="2552700" cy="573088"/>
          </a:xfrm>
          <a:prstGeom prst="parallelogram">
            <a:avLst>
              <a:gd name="adj" fmla="val 3019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7" name="AutoShape 35" descr="02"/>
          <p:cNvSpPr>
            <a:spLocks noChangeArrowheads="1"/>
          </p:cNvSpPr>
          <p:nvPr/>
        </p:nvSpPr>
        <p:spPr bwMode="gray">
          <a:xfrm rot="-1015610">
            <a:off x="6751638" y="3206750"/>
            <a:ext cx="2533650" cy="573088"/>
          </a:xfrm>
          <a:prstGeom prst="parallelogram">
            <a:avLst>
              <a:gd name="adj" fmla="val 29965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457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6553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fld id="{59D0B03C-6BCB-452E-80CE-E52E0BD5E23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57200" y="2133600"/>
            <a:ext cx="5475288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8077200" cy="682625"/>
          </a:xfrm>
        </p:spPr>
        <p:txBody>
          <a:bodyPr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445224"/>
            <a:ext cx="1368152" cy="841121"/>
          </a:xfrm>
          <a:prstGeom prst="rect">
            <a:avLst/>
          </a:prstGeom>
        </p:spPr>
      </p:pic>
      <p:pic>
        <p:nvPicPr>
          <p:cNvPr id="3108" name="Picture 36" descr="\\fileserv\User_folders\v.cvetkova\Desktop\123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5" y="5733256"/>
            <a:ext cx="1872209" cy="50378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C501E-0149-4B39-A531-0185D306B6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228600"/>
            <a:ext cx="2076450" cy="6019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076950" cy="6019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F197B-DE5F-4015-B5C1-CB549467E7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81000" y="1295400"/>
            <a:ext cx="8305800" cy="49530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810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DBB5F47A-D776-427C-A02C-5C427F9C55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64F82-C61B-4C56-BCAE-D0EB8F54AF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7EE9F-B658-44D0-AB9C-9C0FE3B9A9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4BF34-E493-440A-82B7-43034E2678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6207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4AE7B-3196-4867-B604-B9B8603166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D5B0B-C502-488E-A1DB-BDDBFC3C66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E5007-6466-471F-890C-915D4E2E3A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D032B-6768-40FD-B112-3D1B0AE935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153D9-C967-4011-88F7-6030EE12B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9" name="Object 35"/>
          <p:cNvGraphicFramePr>
            <a:graphicFrameLocks noChangeAspect="1"/>
          </p:cNvGraphicFramePr>
          <p:nvPr/>
        </p:nvGraphicFramePr>
        <p:xfrm>
          <a:off x="0" y="0"/>
          <a:ext cx="9144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Image" r:id="rId15" imgW="13003175" imgH="1612698" progId="">
                  <p:embed/>
                </p:oleObj>
              </mc:Choice>
              <mc:Fallback>
                <p:oleObj name="Image" r:id="rId15" imgW="13003175" imgH="1612698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99DE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0" name="Freeform 36"/>
          <p:cNvSpPr>
            <a:spLocks/>
          </p:cNvSpPr>
          <p:nvPr userDrawn="1"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0" y="914400"/>
            <a:ext cx="9144000" cy="350838"/>
            <a:chOff x="0" y="914400"/>
            <a:chExt cx="9144000" cy="350838"/>
          </a:xfrm>
        </p:grpSpPr>
        <p:sp>
          <p:nvSpPr>
            <p:cNvPr id="1062" name="AutoShape 38" descr="06"/>
            <p:cNvSpPr>
              <a:spLocks noChangeArrowheads="1"/>
            </p:cNvSpPr>
            <p:nvPr userDrawn="1"/>
          </p:nvSpPr>
          <p:spPr bwMode="gray">
            <a:xfrm>
              <a:off x="0" y="917575"/>
              <a:ext cx="2290763" cy="347663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7" cstate="print">
                <a:duotone>
                  <a:prstClr val="black"/>
                  <a:schemeClr val="accent1">
                    <a:lumMod val="75000"/>
                    <a:tint val="45000"/>
                    <a:satMod val="400000"/>
                  </a:schemeClr>
                </a:duotone>
                <a:lum bright="-10000" contrast="20000"/>
              </a:blip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3" name="AutoShape 39" descr="05"/>
            <p:cNvSpPr>
              <a:spLocks noChangeArrowheads="1"/>
            </p:cNvSpPr>
            <p:nvPr userDrawn="1"/>
          </p:nvSpPr>
          <p:spPr bwMode="gray">
            <a:xfrm>
              <a:off x="2276475" y="917575"/>
              <a:ext cx="2295525" cy="347663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8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4" name="AutoShape 40" descr="03"/>
            <p:cNvSpPr>
              <a:spLocks noChangeArrowheads="1"/>
            </p:cNvSpPr>
            <p:nvPr userDrawn="1"/>
          </p:nvSpPr>
          <p:spPr bwMode="gray">
            <a:xfrm>
              <a:off x="4565650" y="917575"/>
              <a:ext cx="2300288" cy="347663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5" name="AutoShape 41" descr="02"/>
            <p:cNvSpPr>
              <a:spLocks noChangeArrowheads="1"/>
            </p:cNvSpPr>
            <p:nvPr userDrawn="1"/>
          </p:nvSpPr>
          <p:spPr bwMode="gray">
            <a:xfrm>
              <a:off x="6861175" y="914400"/>
              <a:ext cx="2282825" cy="347663"/>
            </a:xfrm>
            <a:prstGeom prst="parallelogram">
              <a:avLst>
                <a:gd name="adj" fmla="val 0"/>
              </a:avLst>
            </a:prstGeom>
            <a:blipFill dpi="0" rotWithShape="1">
              <a:blip r:embed="rId20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F7E56E7-0F68-4A61-BD15-6515D9A93F8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286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077200" cy="3286148"/>
          </a:xfrm>
        </p:spPr>
        <p:txBody>
          <a:bodyPr/>
          <a:lstStyle/>
          <a:p>
            <a:r>
              <a:rPr lang="ru-RU" altLang="zh-CN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Кафедра теории языка, межкультурной коммуникации и зарубежной литературы ИЯЛ УДГУ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Штат Канзас, США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223" y="1880723"/>
            <a:ext cx="804569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JCCC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4128" y="4005064"/>
            <a:ext cx="3428053" cy="2215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2200" y="6220404"/>
            <a:ext cx="341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Hospitality and Culinary Academy Building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6220404"/>
            <a:ext cx="2128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Gymnasium Building</a:t>
            </a:r>
          </a:p>
          <a:p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96" y="4005064"/>
            <a:ext cx="3804140" cy="2215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501008"/>
            <a:ext cx="212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Commons Building</a:t>
            </a:r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97" y="1158791"/>
            <a:ext cx="3804140" cy="23422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2200" y="329363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General Education Building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34870"/>
            <a:ext cx="3419872" cy="212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0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136"/>
          </a:xfrm>
        </p:spPr>
        <p:txBody>
          <a:bodyPr/>
          <a:lstStyle/>
          <a:p>
            <a:r>
              <a:rPr lang="ru-RU" sz="3200" dirty="0"/>
              <a:t>Студентам </a:t>
            </a:r>
            <a:r>
              <a:rPr lang="ru-RU" sz="3200" dirty="0" err="1"/>
              <a:t>УдГУ</a:t>
            </a:r>
            <a:r>
              <a:rPr lang="ru-RU" sz="3200" dirty="0"/>
              <a:t> предоставляется </a:t>
            </a:r>
            <a:br>
              <a:rPr lang="ru-RU" sz="3200" dirty="0"/>
            </a:br>
            <a:r>
              <a:rPr lang="ru-RU" sz="3200" dirty="0"/>
              <a:t>уникальная возможность: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562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alt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участие в онлайн-курсе американского колледжа под руководством опытного </a:t>
            </a:r>
            <a:r>
              <a:rPr lang="ru-RU" alt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профессора</a:t>
            </a:r>
            <a:endParaRPr lang="ru-RU" alt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много нового о мировых </a:t>
            </a:r>
            <a:r>
              <a:rPr lang="ru-RU" alt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культурах</a:t>
            </a:r>
            <a:endParaRPr lang="ru-RU" alt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Обсудить вопросы межкультурной </a:t>
            </a:r>
            <a:r>
              <a:rPr lang="ru-RU" alt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Практиковать и совершенствовать английский с носителями языка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51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808"/>
            <a:ext cx="9144000" cy="68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3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меня, как для студентки Института языка и литературы, возможность  участия в онлайн-курсе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Intercultural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Johnson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County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College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уникальным шансом получить знания об особенностях мировых культур: истории, особенностях поведения и характера, обычаях, праздниках, традиционной кухне, языке и многих других интересных деталях, которые дают полную картину жизни в той или иной стране.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считаю такое сотрудничество JCCC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УдГУ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очень важным как для преподавателей, так и для студентов, которым посчастливилось принять участие в этом проекте.   </a:t>
            </a:r>
          </a:p>
          <a:p>
            <a:pPr marL="0" indent="0" algn="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Филиппова Анастасия</a:t>
            </a:r>
          </a:p>
          <a:p>
            <a:pPr marL="0" indent="0" algn="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2 курса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УдГУ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языка и литературы</a:t>
            </a:r>
          </a:p>
          <a:p>
            <a:pPr marL="0" indent="0" algn="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 «Теория и методика преподавания иностранных языков и культур»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1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Johnson County Community College,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Канзас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США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596210" cy="300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7"/>
            <a:ext cx="4149150" cy="305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15" y="4119796"/>
            <a:ext cx="4149151" cy="275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80" y="4398670"/>
            <a:ext cx="3059311" cy="205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218" y="188640"/>
            <a:ext cx="8229600" cy="563563"/>
          </a:xfrm>
        </p:spPr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Зарубежные гости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5" r="24514"/>
          <a:stretch/>
        </p:blipFill>
        <p:spPr bwMode="auto">
          <a:xfrm>
            <a:off x="539552" y="1520690"/>
            <a:ext cx="3419605" cy="4428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 descr="C:\Users\Елена\Desktop\19yH3eEoFm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4248472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9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5"/>
          </a:xfrm>
        </p:spPr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Ежегодные мероприятия,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проводимые кафедрой для студентов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305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Фонетический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для студентов 1 курса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поэзии Шекспира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традиционных английских и американских   праздников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постановки </a:t>
            </a:r>
          </a:p>
        </p:txBody>
      </p:sp>
    </p:spTree>
    <p:extLst>
      <p:ext uri="{BB962C8B-B14F-4D97-AF65-F5344CB8AC3E}">
        <p14:creationId xmlns:p14="http://schemas.microsoft.com/office/powerpoint/2010/main" val="58095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F:\DSC_0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23528" y="1412077"/>
            <a:ext cx="4777591" cy="3176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F:\DSC_0123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419872" y="3000372"/>
            <a:ext cx="5357850" cy="3562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89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836712"/>
            <a:ext cx="8305800" cy="410445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творчества во внеурочное время</a:t>
            </a:r>
          </a:p>
        </p:txBody>
      </p:sp>
      <p:pic>
        <p:nvPicPr>
          <p:cNvPr id="10242" name="Picture 2" descr="I: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83335"/>
            <a:ext cx="71437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0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092" y="1484784"/>
            <a:ext cx="8329364" cy="4953000"/>
          </a:xfrm>
        </p:spPr>
        <p:txBody>
          <a:bodyPr/>
          <a:lstStyle/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Направление «Лингвистика»</a:t>
            </a:r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Профиль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«Теория и методика преподавания иностранных языков и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культур (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английский язык, китайский язык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)»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581128"/>
            <a:ext cx="3851920" cy="2276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1128"/>
            <a:ext cx="4499992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2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err="1" smtClean="0"/>
              <a:t>Внеучебные</a:t>
            </a:r>
            <a:r>
              <a:rPr lang="ru-RU" sz="4000" b="1" dirty="0" smtClean="0"/>
              <a:t> мероприятия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7791400" cy="4953000"/>
          </a:xfrm>
        </p:spPr>
        <p:txBody>
          <a:bodyPr/>
          <a:lstStyle/>
          <a:p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Спортивно-массовые мероприятия: поход первокурсников «Первопроходец» и «Туристический слёт УдГУ»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Конкурс театральных постановок «Огни Большого ВУЗа»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Конкурс студенческой самодеятельности «Студенческая весна УдГУ»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09418"/>
            <a:ext cx="3022340" cy="4520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39929"/>
            <a:ext cx="4968552" cy="331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0" b="89426" l="1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5085184"/>
            <a:ext cx="5382766" cy="161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22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3563"/>
          </a:xfrm>
        </p:spPr>
        <p:txBody>
          <a:bodyPr/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Широкие возможности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научно-исследовательской работы: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305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разного уровня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выставки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студенческая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по методике преподавания иностранных языков </a:t>
            </a:r>
          </a:p>
        </p:txBody>
      </p:sp>
    </p:spTree>
    <p:extLst>
      <p:ext uri="{BB962C8B-B14F-4D97-AF65-F5344CB8AC3E}">
        <p14:creationId xmlns:p14="http://schemas.microsoft.com/office/powerpoint/2010/main" val="179198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824" y="-15434"/>
            <a:ext cx="9165824" cy="687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Победительница всероссийский олимпиады по методике преподавания иностранных языков 2020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5364088" cy="5373216"/>
          </a:xfrm>
        </p:spPr>
        <p:txBody>
          <a:bodyPr/>
          <a:lstStyle/>
          <a:p>
            <a:pPr mar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Учеба здесь дала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множество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умений в профессиональной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сфере.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втором и третьем курсе я прошла дистанционные курсы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Johnson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County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College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Канзас, по направлениям «Межкультурная коммуникация» и «Зарубежная литература».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благодаря нашему университету 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весенний семестр в Испании, обучаясь в университете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Гранады.</a:t>
            </a:r>
          </a:p>
          <a:p>
            <a:pPr mar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ноябре этого года я приняла участие в IX Всероссийской студенческой олимпиаде по методике преподавания иностранных языков и культур, организованной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УдГУ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получила диплом I степени.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рада, что мне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представилось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много возможностей для развития своих знаний и навыков и получения бесценного опыта во время четырёх лет обучения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УдГУ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830" y="1412776"/>
            <a:ext cx="3506170" cy="4320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8274" y="580526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Хафизова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Алсу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выпускница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Института Иностранных Языков и Литературы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УдГУ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I:\22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394" y1="46561" x2="19394" y2="46561"/>
                        <a14:foregroundMark x1="29848" y1="78571" x2="29848" y2="78571"/>
                        <a14:foregroundMark x1="50606" y1="73280" x2="50606" y2="73280"/>
                        <a14:foregroundMark x1="81364" y1="88624" x2="81364" y2="88624"/>
                        <a14:foregroundMark x1="48030" y1="65608" x2="48030" y2="65608"/>
                        <a14:foregroundMark x1="36061" y1="40741" x2="36061" y2="40741"/>
                        <a14:foregroundMark x1="37576" y1="21429" x2="37576" y2="21429"/>
                        <a14:foregroundMark x1="95606" y1="23016" x2="4848" y2="23545"/>
                        <a14:foregroundMark x1="758" y1="16667" x2="3485" y2="27513"/>
                        <a14:foregroundMark x1="5758" y1="25132" x2="20303" y2="29101"/>
                        <a14:foregroundMark x1="12273" y1="13228" x2="13939" y2="20635"/>
                        <a14:foregroundMark x1="29242" y1="14021" x2="31364" y2="20899"/>
                        <a14:foregroundMark x1="36061" y1="12169" x2="37424" y2="20635"/>
                        <a14:foregroundMark x1="43788" y1="9259" x2="45909" y2="18519"/>
                        <a14:foregroundMark x1="50909" y1="10847" x2="52727" y2="18519"/>
                        <a14:foregroundMark x1="42727" y1="26984" x2="54091" y2="25132"/>
                        <a14:foregroundMark x1="57727" y1="10053" x2="59848" y2="19312"/>
                        <a14:foregroundMark x1="64242" y1="12434" x2="67273" y2="23016"/>
                        <a14:foregroundMark x1="69545" y1="14550" x2="72424" y2="23810"/>
                        <a14:foregroundMark x1="73485" y1="11640" x2="77576" y2="20635"/>
                        <a14:foregroundMark x1="80606" y1="11376" x2="83636" y2="22222"/>
                        <a14:foregroundMark x1="77273" y1="28571" x2="81970" y2="28307"/>
                        <a14:foregroundMark x1="88182" y1="12434" x2="91970" y2="22222"/>
                        <a14:foregroundMark x1="90758" y1="15873" x2="93182" y2="19841"/>
                        <a14:foregroundMark x1="96515" y1="11640" x2="99697" y2="21429"/>
                        <a14:foregroundMark x1="98182" y1="25926" x2="98182" y2="30688"/>
                        <a14:foregroundMark x1="21515" y1="53704" x2="20000" y2="59524"/>
                        <a14:foregroundMark x1="31970" y1="44444" x2="38182" y2="44974"/>
                        <a14:foregroundMark x1="23182" y1="44444" x2="27273" y2="40741"/>
                        <a14:foregroundMark x1="26667" y1="78571" x2="32273" y2="86508"/>
                        <a14:foregroundMark x1="22273" y1="66667" x2="23182" y2="67460"/>
                        <a14:foregroundMark x1="51364" y1="64021" x2="55000" y2="71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99392"/>
            <a:ext cx="62865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4530" y="2996952"/>
            <a:ext cx="6480720" cy="45365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anose="02020603050405020304" pitchFamily="18" charset="0"/>
              </a:rPr>
              <a:t>Многообразные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международной студенческой мобильности</a:t>
            </a:r>
          </a:p>
          <a:p>
            <a:endParaRPr lang="ru-RU" dirty="0"/>
          </a:p>
        </p:txBody>
      </p:sp>
      <p:pic>
        <p:nvPicPr>
          <p:cNvPr id="13314" name="Picture 2" descr="I:\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12" y="4365104"/>
            <a:ext cx="2592288" cy="23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Гранада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Испания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84784"/>
            <a:ext cx="494733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69350"/>
            <a:ext cx="4767263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4284477"/>
            <a:ext cx="4464496" cy="25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25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г. </a:t>
            </a:r>
            <a:r>
              <a:rPr lang="ru-RU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Люнебург</a:t>
            </a:r>
            <a:r>
              <a:rPr lang="ru-RU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Германия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6610"/>
            <a:ext cx="8316416" cy="574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4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Масариков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университет, г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Брно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Чехия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1" y="1295399"/>
            <a:ext cx="8638081" cy="54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49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3739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endParaRPr lang="ru-RU" sz="4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288236" cy="4716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1515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ru-RU" sz="34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профиль </a:t>
            </a:r>
            <a:r>
              <a:rPr lang="ru-RU" sz="3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«Теория и методика преподавания иностранных языков и культур»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305800" cy="4953000"/>
          </a:xfrm>
        </p:spPr>
        <p:txBody>
          <a:bodyPr/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двумя иностранными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языками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Фундаментальные знания культур  стран изучаемых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эффективно использовать современные технологии  обучения иностранным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подготовки к международному сертификату на право преподавания иностранного языка за рубежом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9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4428F1-8799-B34F-9CB6-B61391590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3563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города Задар, Хорватия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AD5B925E-502F-2747-9F96-D89A0248B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714750" cy="4953000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9352B5A-C20A-9349-B3B0-B3FCA506B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96" y="1484784"/>
            <a:ext cx="367854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0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4428F1-8799-B34F-9CB6-B6139159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Work&amp;Travel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USA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D68292B-1DC3-E340-9B30-09677EAC0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6604000" cy="4953000"/>
          </a:xfrm>
        </p:spPr>
      </p:pic>
    </p:spTree>
    <p:extLst>
      <p:ext uri="{BB962C8B-B14F-4D97-AF65-F5344CB8AC3E}">
        <p14:creationId xmlns:p14="http://schemas.microsoft.com/office/powerpoint/2010/main" val="306173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5184576" cy="537321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Здесь сильная программа изучения иностранных языков: преподаватели ставят аутентичное произношение, помогают подтянуть грамматику и учат говорить </a:t>
            </a:r>
            <a:r>
              <a:rPr lang="ru-RU" sz="2150" dirty="0">
                <a:latin typeface="Times New Roman" pitchFamily="18" charset="0"/>
                <a:cs typeface="Times New Roman" pitchFamily="18" charset="0"/>
              </a:rPr>
              <a:t>красиво </a:t>
            </a: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и грамотно. В </a:t>
            </a:r>
            <a:r>
              <a:rPr lang="ru-RU" sz="2150" dirty="0">
                <a:latin typeface="Times New Roman" pitchFamily="18" charset="0"/>
                <a:cs typeface="Times New Roman" pitchFamily="18" charset="0"/>
              </a:rPr>
              <a:t>язык </a:t>
            </a: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погружают </a:t>
            </a:r>
            <a:r>
              <a:rPr lang="ru-RU" sz="2150" dirty="0">
                <a:latin typeface="Times New Roman" pitchFamily="18" charset="0"/>
                <a:cs typeface="Times New Roman" pitchFamily="18" charset="0"/>
              </a:rPr>
              <a:t>плавно, постепенно наращивая темп. С носителями тоже можно поговорить. Международный отдел дает возможность поехать в Китай по обмену и пройти курс в </a:t>
            </a: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престижном </a:t>
            </a:r>
            <a:r>
              <a:rPr lang="ru-RU" sz="2150" dirty="0">
                <a:latin typeface="Times New Roman" pitchFamily="18" charset="0"/>
                <a:cs typeface="Times New Roman" pitchFamily="18" charset="0"/>
              </a:rPr>
              <a:t>ВУЗе. Одним словом - то, что нужно. Вам предложат поучаствовать в различных конференциях и олимпиадах. Возможностей прокачать знание языка через край. Ни разу не пожалел, что поступил.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289212"/>
            <a:ext cx="3337592" cy="4668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6165304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Даниил Федотов,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курс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8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953000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профессионального </a:t>
            </a:r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успеха выпускников</a:t>
            </a:r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выбравших профиль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«Теория и методика преподавания иностранных языков и культур»</a:t>
            </a:r>
            <a:endParaRPr lang="ru-RU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успеха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57298"/>
            <a:ext cx="4968552" cy="550070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Онищенко </a:t>
            </a:r>
          </a:p>
          <a:p>
            <a:pPr marL="0" indent="0" algn="ctr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Эмильевна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Директор Муниципального автономного общеобразовательного учреждения «Средняя общеобразовательная школа № 74»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Выпускница Института Иностранных Языков и Литературы УдГУ</a:t>
            </a:r>
            <a:endParaRPr lang="ru-RU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C:\Users\User\Downloads\99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5"/>
          <a:stretch/>
        </p:blipFill>
        <p:spPr bwMode="auto">
          <a:xfrm>
            <a:off x="5580112" y="1916832"/>
            <a:ext cx="3024336" cy="287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4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91" y="188640"/>
            <a:ext cx="8229600" cy="563563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успеха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1" descr="IMG_0493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9819" y="1763874"/>
            <a:ext cx="2765920" cy="2075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8" descr="IMG_5004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299" y="4249342"/>
            <a:ext cx="2725440" cy="20440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288" y="1416580"/>
            <a:ext cx="1547663" cy="122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131839" y="1371631"/>
            <a:ext cx="583264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небольшой школы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иректор большой школы:</a:t>
            </a:r>
          </a:p>
          <a:p>
            <a:endParaRPr lang="ru-RU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самых больших по количеству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в УР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ПАШ ЮНЕСКО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РОСНАНО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 500 лучших школ России(2015г, 2016г)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конкурса ФЦПРО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3789149" y="1954112"/>
            <a:ext cx="144016" cy="329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814228" y="2640587"/>
            <a:ext cx="144016" cy="329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3807601" y="3429000"/>
            <a:ext cx="144016" cy="329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69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успеха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3" y="1357298"/>
            <a:ext cx="4032449" cy="524005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Лотова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Анатольевна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одной из самых купных  частных школ и международного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языкового центра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Санкт-Петербурге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«Большая перемена»     успешно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с 2005 года.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sz="3600" dirty="0"/>
          </a:p>
        </p:txBody>
      </p:sp>
      <p:pic>
        <p:nvPicPr>
          <p:cNvPr id="4" name="Picture 2" descr="C:\Users\Елена\Desktop\y_9d2533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73" y="1628800"/>
            <a:ext cx="4611530" cy="3227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4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Тукмачева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Сингапур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1054"/>
            <a:ext cx="386538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91054"/>
            <a:ext cx="5322887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1" b="98240" l="99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80112" y="4941168"/>
            <a:ext cx="3960440" cy="20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7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Тукмачева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Сингапур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16680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6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Тукмачева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президентом 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Сингапура Тони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39" y="1268760"/>
            <a:ext cx="779236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5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и теоретическая фонетика английского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Латинский язык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Лексикология английского языка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 английского языка делового общения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преподавания английского языка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аспекты электронного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8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быть учителем:</a:t>
            </a:r>
            <a:b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вопроса или знак </a:t>
            </a:r>
            <a:r>
              <a:rPr lang="ru-RU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восклицания? Решать тебе!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8" y="3634584"/>
            <a:ext cx="3456384" cy="2486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07128"/>
            <a:ext cx="4080160" cy="252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212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300000"/>
              </a:lnSpc>
              <a:buNone/>
            </a:pP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06414"/>
            <a:ext cx="8229600" cy="563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3707904" cy="3168352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1556792"/>
            <a:ext cx="489654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первым курсом у меня было много страхов 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сомнений, но поступив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УдГУ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 поняла, что выбрала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место. Вокруг меня появилось столько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интересных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которыми 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сразу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 подружилась.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пару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мой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английского языка заметно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вырос. 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будущем я планирую принять участие в обменной программе и поехать учиться в Китай.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нравятся языки и иностранная культура, но вы еще не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решили,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поступать, то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смело могу рекомендовать вам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УдГУ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4909" y="508518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Холстинина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Екатерина,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студентка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курса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2034" y="1556792"/>
            <a:ext cx="3093213" cy="37444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05039" y="5373216"/>
            <a:ext cx="3245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Раевский Егор, студент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курса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592" y="1412776"/>
            <a:ext cx="56885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стараются дать как можно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больше информации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относительно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короткие сроки обучения.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Весь материал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интересен и полезен, не усложняется мгновенно, поэтому легко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усваивается.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институте приятная, ненапряженная атмосфера. Преподаватели отзывчивы и всегда готовы помочь студенту, объяснить что-то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индивидуально.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Уверен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что выбранная специальность поможет вам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стать профессионалом в своём деле.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4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266"/>
          <a:stretch/>
        </p:blipFill>
        <p:spPr>
          <a:xfrm>
            <a:off x="5872106" y="2132856"/>
            <a:ext cx="3100409" cy="26343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466" y="1556792"/>
            <a:ext cx="57606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Преподаватели английского языка помогут любому заговорить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чистом британском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английском, но и преподаватели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китайского ничуть не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уступают – почти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всех высший уровень HSK. 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студентов есть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возможность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поехать учиться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один из самых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престижных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ВУЗов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мира!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 ищете место, где будут рады любой вашей идее, где вам помогут воплотить её в жизнь и дадут для этого все ресурсы, не сомневайтесь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УдГУ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именно то место!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6096" y="4927564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Милана Перминова,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курс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75531"/>
          </a:xfrm>
        </p:spPr>
        <p:txBody>
          <a:bodyPr/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научно-исследовательской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SzPct val="85000"/>
              <a:buFont typeface="Arial" panose="020B0604020202020204" pitchFamily="34" charset="0"/>
              <a:buChar char="•"/>
            </a:pPr>
            <a:r>
              <a:rPr lang="ru-RU" alt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роблемы </a:t>
            </a:r>
            <a:r>
              <a:rPr lang="ru-RU" alt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вузовской </a:t>
            </a:r>
            <a:r>
              <a:rPr lang="ru-RU" alt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дидактики</a:t>
            </a:r>
            <a:endParaRPr lang="ru-RU" altLang="ru-RU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ct val="85000"/>
              <a:buFont typeface="Arial" panose="020B0604020202020204" pitchFamily="34" charset="0"/>
              <a:buChar char="•"/>
            </a:pPr>
            <a:r>
              <a:rPr lang="ru-RU" alt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alt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кспериментальная </a:t>
            </a:r>
            <a:r>
              <a:rPr lang="ru-RU" alt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программами интенсивного обучения </a:t>
            </a:r>
            <a:r>
              <a:rPr lang="ru-RU" alt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фонетике</a:t>
            </a:r>
            <a:endParaRPr lang="ru-RU" altLang="ru-RU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ct val="85000"/>
              <a:buFont typeface="Arial" panose="020B0604020202020204" pitchFamily="34" charset="0"/>
              <a:buChar char="•"/>
            </a:pPr>
            <a:r>
              <a:rPr lang="ru-RU" alt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азработка </a:t>
            </a:r>
            <a:r>
              <a:rPr lang="ru-RU" alt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теоретико-методологических основ системы непрерывного иноязычного </a:t>
            </a:r>
            <a:r>
              <a:rPr lang="ru-RU" alt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altLang="ru-RU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ct val="85000"/>
              <a:buFont typeface="Arial" panose="020B0604020202020204" pitchFamily="34" charset="0"/>
              <a:buChar char="•"/>
            </a:pPr>
            <a:r>
              <a:rPr lang="ru-RU" alt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истанционное </a:t>
            </a:r>
            <a:r>
              <a:rPr lang="ru-RU" alt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иностранным </a:t>
            </a:r>
            <a:r>
              <a:rPr lang="ru-RU" alt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endParaRPr lang="ru-RU" altLang="ru-RU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ct val="85000"/>
              <a:buFont typeface="Arial" panose="020B0604020202020204" pitchFamily="34" charset="0"/>
              <a:buChar char="•"/>
            </a:pPr>
            <a:r>
              <a:rPr lang="ru-RU" alt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роблемы </a:t>
            </a:r>
            <a:r>
              <a:rPr lang="ru-RU" alt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лексикологии и </a:t>
            </a:r>
            <a:r>
              <a:rPr lang="ru-RU" alt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лексикографии</a:t>
            </a:r>
            <a:endParaRPr lang="ru-RU" altLang="ru-RU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>
              <a:buClr>
                <a:srgbClr val="4F81BD"/>
              </a:buClr>
              <a:buSzPct val="85000"/>
              <a:buFont typeface="Wingdings 2" pitchFamily="18" charset="2"/>
              <a:buChar char=""/>
            </a:pPr>
            <a:endParaRPr lang="ru-RU" altLang="ru-RU" kern="1200" dirty="0">
              <a:solidFill>
                <a:prstClr val="black"/>
              </a:solidFill>
              <a:latin typeface="Georgia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1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441" y="5894317"/>
            <a:ext cx="1127269" cy="93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/>
              <a:t>Международная деятельность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15805"/>
            <a:ext cx="8352928" cy="4849499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1994 года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происходил образовательный обмен между кафедрой и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Johnson County Community College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Kansas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между вузами включает: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проведение онлайн-курсов: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Intercultural Communication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into Literature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Sociology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для создания, развития и совершенствования учебных курсов и повышения профессионального уровня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50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65l">
  <a:themeElements>
    <a:clrScheme name="Тема Office 3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699DE9"/>
      </a:accent1>
      <a:accent2>
        <a:srgbClr val="EFB049"/>
      </a:accent2>
      <a:accent3>
        <a:srgbClr val="FFFFFF"/>
      </a:accent3>
      <a:accent4>
        <a:srgbClr val="000000"/>
      </a:accent4>
      <a:accent5>
        <a:srgbClr val="B9CCF2"/>
      </a:accent5>
      <a:accent6>
        <a:srgbClr val="D99F41"/>
      </a:accent6>
      <a:hlink>
        <a:srgbClr val="7476DC"/>
      </a:hlink>
      <a:folHlink>
        <a:srgbClr val="9AC664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6F4EE6"/>
        </a:accent1>
        <a:accent2>
          <a:srgbClr val="69BFF9"/>
        </a:accent2>
        <a:accent3>
          <a:srgbClr val="FFFFFF"/>
        </a:accent3>
        <a:accent4>
          <a:srgbClr val="000000"/>
        </a:accent4>
        <a:accent5>
          <a:srgbClr val="BBB2F0"/>
        </a:accent5>
        <a:accent6>
          <a:srgbClr val="5EADE2"/>
        </a:accent6>
        <a:hlink>
          <a:srgbClr val="D17FB6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33C5A9"/>
        </a:accent1>
        <a:accent2>
          <a:srgbClr val="90DE88"/>
        </a:accent2>
        <a:accent3>
          <a:srgbClr val="FFFFFF"/>
        </a:accent3>
        <a:accent4>
          <a:srgbClr val="000000"/>
        </a:accent4>
        <a:accent5>
          <a:srgbClr val="ADDFD1"/>
        </a:accent5>
        <a:accent6>
          <a:srgbClr val="82C97B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699DE9"/>
        </a:accent1>
        <a:accent2>
          <a:srgbClr val="EFB049"/>
        </a:accent2>
        <a:accent3>
          <a:srgbClr val="FFFFFF"/>
        </a:accent3>
        <a:accent4>
          <a:srgbClr val="000000"/>
        </a:accent4>
        <a:accent5>
          <a:srgbClr val="B9CCF2"/>
        </a:accent5>
        <a:accent6>
          <a:srgbClr val="D99F41"/>
        </a:accent6>
        <a:hlink>
          <a:srgbClr val="7476DC"/>
        </a:hlink>
        <a:folHlink>
          <a:srgbClr val="9AC6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2009</TotalTime>
  <Words>1040</Words>
  <Application>Microsoft Office PowerPoint</Application>
  <PresentationFormat>Экран (4:3)</PresentationFormat>
  <Paragraphs>132</Paragraphs>
  <Slides>41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cdb2004165l</vt:lpstr>
      <vt:lpstr>Image</vt:lpstr>
      <vt:lpstr>Кафедра теории языка, межкультурной коммуникации и зарубежной литературы ИЯЛ УДГУ</vt:lpstr>
      <vt:lpstr>Презентация PowerPoint</vt:lpstr>
      <vt:lpstr>Наш профиль  «Теория и методика преподавания иностранных языков и культур»</vt:lpstr>
      <vt:lpstr>Направления работы кафедры</vt:lpstr>
      <vt:lpstr>Презентация PowerPoint</vt:lpstr>
      <vt:lpstr>Презентация PowerPoint</vt:lpstr>
      <vt:lpstr>Презентация PowerPoint</vt:lpstr>
      <vt:lpstr>Направления  научно-исследовательской деятельности:</vt:lpstr>
      <vt:lpstr>Международная деятельность</vt:lpstr>
      <vt:lpstr>Штат Канзас, США</vt:lpstr>
      <vt:lpstr>JCCC</vt:lpstr>
      <vt:lpstr>Студентам УдГУ предоставляется  уникальная возможность: </vt:lpstr>
      <vt:lpstr>Презентация PowerPoint</vt:lpstr>
      <vt:lpstr>Презентация PowerPoint</vt:lpstr>
      <vt:lpstr>Johnson County Community College,  Канзас, США</vt:lpstr>
      <vt:lpstr>Зарубежные гости</vt:lpstr>
      <vt:lpstr>Ежегодные мероприятия,  проводимые кафедрой для студентов</vt:lpstr>
      <vt:lpstr>Презентация PowerPoint</vt:lpstr>
      <vt:lpstr>Презентация PowerPoint</vt:lpstr>
      <vt:lpstr>Внеучебные мероприятия</vt:lpstr>
      <vt:lpstr>Презентация PowerPoint</vt:lpstr>
      <vt:lpstr>Широкие возможности  научно-исследовательской работы: </vt:lpstr>
      <vt:lpstr>Презентация PowerPoint</vt:lpstr>
      <vt:lpstr>Победительница всероссийский олимпиады по методике преподавания иностранных языков 2020 </vt:lpstr>
      <vt:lpstr>Презентация PowerPoint</vt:lpstr>
      <vt:lpstr>Университет г. Гранада, Испания</vt:lpstr>
      <vt:lpstr>Университет г. Люнебург, Германия</vt:lpstr>
      <vt:lpstr>Масариков университет, г. Брно, Чехия</vt:lpstr>
      <vt:lpstr>Китай</vt:lpstr>
      <vt:lpstr>Университет города Задар, Хорватия</vt:lpstr>
      <vt:lpstr>Work&amp;Travel USA</vt:lpstr>
      <vt:lpstr>Презентация PowerPoint</vt:lpstr>
      <vt:lpstr>Презентация PowerPoint</vt:lpstr>
      <vt:lpstr>История успеха</vt:lpstr>
      <vt:lpstr>История успеха</vt:lpstr>
      <vt:lpstr>История успеха</vt:lpstr>
      <vt:lpstr>Татьяна Тукмачева, Сингапур</vt:lpstr>
      <vt:lpstr>Татьяна Тукмачева, Сингапур</vt:lpstr>
      <vt:lpstr>Татьяна Тукмачева с президентом  Сингапура Тони Тан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развития инженерного образования в Хабаровском крае</dc:title>
  <dc:creator>v.cvetkova</dc:creator>
  <cp:lastModifiedBy>Пользователь Windows</cp:lastModifiedBy>
  <cp:revision>171</cp:revision>
  <cp:lastPrinted>2016-10-19T04:15:28Z</cp:lastPrinted>
  <dcterms:created xsi:type="dcterms:W3CDTF">2015-10-02T08:19:27Z</dcterms:created>
  <dcterms:modified xsi:type="dcterms:W3CDTF">2022-02-14T15:02:54Z</dcterms:modified>
</cp:coreProperties>
</file>