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371" r:id="rId3"/>
    <p:sldId id="385" r:id="rId4"/>
    <p:sldId id="393" r:id="rId5"/>
    <p:sldId id="409" r:id="rId6"/>
    <p:sldId id="313" r:id="rId7"/>
    <p:sldId id="384" r:id="rId8"/>
    <p:sldId id="383" r:id="rId9"/>
    <p:sldId id="315" r:id="rId10"/>
    <p:sldId id="400" r:id="rId11"/>
    <p:sldId id="410" r:id="rId12"/>
    <p:sldId id="411" r:id="rId13"/>
    <p:sldId id="412" r:id="rId14"/>
    <p:sldId id="397" r:id="rId15"/>
    <p:sldId id="399" r:id="rId16"/>
    <p:sldId id="394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</p:sldIdLst>
  <p:sldSz cx="12188825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5050"/>
    <a:srgbClr val="FF9900"/>
    <a:srgbClr val="00CC99"/>
    <a:srgbClr val="669900"/>
    <a:srgbClr val="FFCD9B"/>
    <a:srgbClr val="993300"/>
    <a:srgbClr val="FFCC99"/>
    <a:srgbClr val="FF7C8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660"/>
  </p:normalViewPr>
  <p:slideViewPr>
    <p:cSldViewPr>
      <p:cViewPr varScale="1">
        <p:scale>
          <a:sx n="66" d="100"/>
          <a:sy n="66" d="100"/>
        </p:scale>
        <p:origin x="-440" y="-60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orient="horz" pos="3132"/>
        <p:guide pos="2160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793FC7-356F-4F18-B6AE-7F66EA0BEE74}" type="doc">
      <dgm:prSet loTypeId="urn:microsoft.com/office/officeart/2005/8/layout/arrow5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993B39-70BA-47A7-B1A7-0B83EFC4CB21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Учитель, преподаватель</a:t>
          </a:r>
        </a:p>
        <a:p>
          <a:r>
            <a:rPr lang="ru-RU" sz="2400" b="1" dirty="0" smtClean="0">
              <a:solidFill>
                <a:schemeClr val="tx1"/>
              </a:solidFill>
            </a:rPr>
            <a:t>Аналитик</a:t>
          </a:r>
        </a:p>
        <a:p>
          <a:r>
            <a:rPr lang="ru-RU" sz="2400" b="1" dirty="0" smtClean="0">
              <a:solidFill>
                <a:schemeClr val="tx1"/>
              </a:solidFill>
            </a:rPr>
            <a:t>Референт</a:t>
          </a:r>
        </a:p>
        <a:p>
          <a:r>
            <a:rPr lang="ru-RU" sz="2400" b="1" dirty="0" smtClean="0">
              <a:solidFill>
                <a:schemeClr val="tx1"/>
              </a:solidFill>
            </a:rPr>
            <a:t>Помощник руководителя</a:t>
          </a:r>
        </a:p>
        <a:p>
          <a:r>
            <a:rPr lang="ru-RU" sz="2400" b="1" dirty="0" smtClean="0">
              <a:solidFill>
                <a:schemeClr val="tx1"/>
              </a:solidFill>
            </a:rPr>
            <a:t>Копирайтер</a:t>
          </a:r>
        </a:p>
        <a:p>
          <a:r>
            <a:rPr lang="ru-RU" sz="2400" b="1" dirty="0" smtClean="0">
              <a:solidFill>
                <a:schemeClr val="tx1"/>
              </a:solidFill>
            </a:rPr>
            <a:t>Корректор</a:t>
          </a:r>
        </a:p>
        <a:p>
          <a:r>
            <a:rPr lang="ru-RU" sz="2400" b="1" dirty="0" smtClean="0">
              <a:solidFill>
                <a:schemeClr val="tx1"/>
              </a:solidFill>
            </a:rPr>
            <a:t>Журналист</a:t>
          </a:r>
          <a:endParaRPr lang="ru-RU" sz="2400" dirty="0">
            <a:solidFill>
              <a:schemeClr val="tx1"/>
            </a:solidFill>
          </a:endParaRPr>
        </a:p>
      </dgm:t>
    </dgm:pt>
    <dgm:pt modelId="{56B8F98B-D2D0-4D62-9918-94BEA895D49D}" type="parTrans" cxnId="{535AF23F-EBA6-405E-A1C0-1AB5A1DF242F}">
      <dgm:prSet/>
      <dgm:spPr/>
      <dgm:t>
        <a:bodyPr/>
        <a:lstStyle/>
        <a:p>
          <a:endParaRPr lang="ru-RU"/>
        </a:p>
      </dgm:t>
    </dgm:pt>
    <dgm:pt modelId="{C5C3AC9B-BFCE-4722-AE0C-2EA684BD786D}" type="sibTrans" cxnId="{535AF23F-EBA6-405E-A1C0-1AB5A1DF242F}">
      <dgm:prSet/>
      <dgm:spPr/>
      <dgm:t>
        <a:bodyPr/>
        <a:lstStyle/>
        <a:p>
          <a:endParaRPr lang="ru-RU"/>
        </a:p>
      </dgm:t>
    </dgm:pt>
    <dgm:pt modelId="{5109B45E-85B0-44E5-B5BF-3D09D53FFC7B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Образовательные учреждения</a:t>
          </a:r>
        </a:p>
        <a:p>
          <a:r>
            <a:rPr lang="ru-RU" sz="2400" b="1" dirty="0" smtClean="0">
              <a:solidFill>
                <a:schemeClr val="tx1"/>
              </a:solidFill>
            </a:rPr>
            <a:t>Издательства</a:t>
          </a:r>
        </a:p>
        <a:p>
          <a:r>
            <a:rPr lang="ru-RU" sz="2400" b="1" dirty="0" smtClean="0">
              <a:solidFill>
                <a:schemeClr val="tx1"/>
              </a:solidFill>
            </a:rPr>
            <a:t>Кадровые агентства</a:t>
          </a:r>
        </a:p>
        <a:p>
          <a:r>
            <a:rPr lang="ru-RU" sz="2400" b="1" dirty="0" smtClean="0">
              <a:solidFill>
                <a:schemeClr val="tx1"/>
              </a:solidFill>
            </a:rPr>
            <a:t>СМИ</a:t>
          </a:r>
        </a:p>
        <a:p>
          <a:r>
            <a:rPr lang="ru-RU" sz="2400" b="1" dirty="0" smtClean="0">
              <a:solidFill>
                <a:schemeClr val="tx1"/>
              </a:solidFill>
            </a:rPr>
            <a:t>Пресс-службы</a:t>
          </a:r>
        </a:p>
        <a:p>
          <a:r>
            <a:rPr lang="ru-RU" sz="2400" b="1" dirty="0" smtClean="0">
              <a:solidFill>
                <a:schemeClr val="tx1"/>
              </a:solidFill>
            </a:rPr>
            <a:t>Рекламные агентства</a:t>
          </a:r>
          <a:endParaRPr lang="ru-RU" sz="2400" dirty="0">
            <a:solidFill>
              <a:schemeClr val="tx1"/>
            </a:solidFill>
          </a:endParaRPr>
        </a:p>
      </dgm:t>
    </dgm:pt>
    <dgm:pt modelId="{58F24A59-FF0A-49B1-BF62-3FE65BF401AE}" type="parTrans" cxnId="{014CE616-4146-4757-88EF-58B8872C45FE}">
      <dgm:prSet/>
      <dgm:spPr/>
      <dgm:t>
        <a:bodyPr/>
        <a:lstStyle/>
        <a:p>
          <a:endParaRPr lang="ru-RU"/>
        </a:p>
      </dgm:t>
    </dgm:pt>
    <dgm:pt modelId="{5F9870C7-9DE6-486C-BD42-B9EAF7E8F8A6}" type="sibTrans" cxnId="{014CE616-4146-4757-88EF-58B8872C45FE}">
      <dgm:prSet/>
      <dgm:spPr/>
      <dgm:t>
        <a:bodyPr/>
        <a:lstStyle/>
        <a:p>
          <a:endParaRPr lang="ru-RU"/>
        </a:p>
      </dgm:t>
    </dgm:pt>
    <dgm:pt modelId="{9D5A6524-7558-4084-B0AB-C6A0CD84D2DA}" type="pres">
      <dgm:prSet presAssocID="{A8793FC7-356F-4F18-B6AE-7F66EA0BEE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9AC68D-DE77-4A1C-973A-2964222AE831}" type="pres">
      <dgm:prSet presAssocID="{6F993B39-70BA-47A7-B1A7-0B83EFC4CB21}" presName="arrow" presStyleLbl="node1" presStyleIdx="0" presStyleCnt="2" custScaleX="106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7C518C-E20F-4D78-8E6C-B4E37872EC30}" type="pres">
      <dgm:prSet presAssocID="{5109B45E-85B0-44E5-B5BF-3D09D53FFC7B}" presName="arrow" presStyleLbl="node1" presStyleIdx="1" presStyleCnt="2" custScaleX="106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8570E8-8295-43CA-9C9B-56FCB176B100}" type="presOf" srcId="{A8793FC7-356F-4F18-B6AE-7F66EA0BEE74}" destId="{9D5A6524-7558-4084-B0AB-C6A0CD84D2DA}" srcOrd="0" destOrd="0" presId="urn:microsoft.com/office/officeart/2005/8/layout/arrow5"/>
    <dgm:cxn modelId="{014CE616-4146-4757-88EF-58B8872C45FE}" srcId="{A8793FC7-356F-4F18-B6AE-7F66EA0BEE74}" destId="{5109B45E-85B0-44E5-B5BF-3D09D53FFC7B}" srcOrd="1" destOrd="0" parTransId="{58F24A59-FF0A-49B1-BF62-3FE65BF401AE}" sibTransId="{5F9870C7-9DE6-486C-BD42-B9EAF7E8F8A6}"/>
    <dgm:cxn modelId="{CDAE075F-A86C-4CBB-8FEA-57CB021D87A1}" type="presOf" srcId="{6F993B39-70BA-47A7-B1A7-0B83EFC4CB21}" destId="{029AC68D-DE77-4A1C-973A-2964222AE831}" srcOrd="0" destOrd="0" presId="urn:microsoft.com/office/officeart/2005/8/layout/arrow5"/>
    <dgm:cxn modelId="{8E279DFF-377F-4A6A-B9E1-31BE7371EDC3}" type="presOf" srcId="{5109B45E-85B0-44E5-B5BF-3D09D53FFC7B}" destId="{4D7C518C-E20F-4D78-8E6C-B4E37872EC30}" srcOrd="0" destOrd="0" presId="urn:microsoft.com/office/officeart/2005/8/layout/arrow5"/>
    <dgm:cxn modelId="{535AF23F-EBA6-405E-A1C0-1AB5A1DF242F}" srcId="{A8793FC7-356F-4F18-B6AE-7F66EA0BEE74}" destId="{6F993B39-70BA-47A7-B1A7-0B83EFC4CB21}" srcOrd="0" destOrd="0" parTransId="{56B8F98B-D2D0-4D62-9918-94BEA895D49D}" sibTransId="{C5C3AC9B-BFCE-4722-AE0C-2EA684BD786D}"/>
    <dgm:cxn modelId="{C6897F07-9D3F-4ED1-AF84-7C6F9B2058E2}" type="presParOf" srcId="{9D5A6524-7558-4084-B0AB-C6A0CD84D2DA}" destId="{029AC68D-DE77-4A1C-973A-2964222AE831}" srcOrd="0" destOrd="0" presId="urn:microsoft.com/office/officeart/2005/8/layout/arrow5"/>
    <dgm:cxn modelId="{D83D63CD-C563-4A5E-AB5D-B3E1E98F39CF}" type="presParOf" srcId="{9D5A6524-7558-4084-B0AB-C6A0CD84D2DA}" destId="{4D7C518C-E20F-4D78-8E6C-B4E37872EC3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AC68D-DE77-4A1C-973A-2964222AE831}">
      <dsp:nvSpPr>
        <dsp:cNvPr id="0" name=""/>
        <dsp:cNvSpPr/>
      </dsp:nvSpPr>
      <dsp:spPr>
        <a:xfrm rot="16200000">
          <a:off x="-165425" y="94530"/>
          <a:ext cx="5877289" cy="5544194"/>
        </a:xfrm>
        <a:prstGeom prst="downArrow">
          <a:avLst>
            <a:gd name="adj1" fmla="val 50000"/>
            <a:gd name="adj2" fmla="val 35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Учитель, преподаватель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Аналитик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Референт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Помощник руководителя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Копирайтер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Корректор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Журналист</a:t>
          </a:r>
          <a:endParaRPr lang="ru-RU" sz="2400" kern="1200" dirty="0">
            <a:solidFill>
              <a:schemeClr val="tx1"/>
            </a:solidFill>
          </a:endParaRPr>
        </a:p>
      </dsp:txBody>
      <dsp:txXfrm rot="5400000">
        <a:off x="1123" y="1397304"/>
        <a:ext cx="4573960" cy="2938645"/>
      </dsp:txXfrm>
    </dsp:sp>
    <dsp:sp modelId="{4D7C518C-E20F-4D78-8E6C-B4E37872EC30}">
      <dsp:nvSpPr>
        <dsp:cNvPr id="0" name=""/>
        <dsp:cNvSpPr/>
      </dsp:nvSpPr>
      <dsp:spPr>
        <a:xfrm rot="5400000">
          <a:off x="5665400" y="94530"/>
          <a:ext cx="5877289" cy="5544194"/>
        </a:xfrm>
        <a:prstGeom prst="downArrow">
          <a:avLst>
            <a:gd name="adj1" fmla="val 50000"/>
            <a:gd name="adj2" fmla="val 35000"/>
          </a:avLst>
        </a:prstGeom>
        <a:solidFill>
          <a:srgbClr val="92D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Образовательные учреждения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Издательства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Кадровые агентства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СМИ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Пресс-службы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Рекламные агентства</a:t>
          </a:r>
          <a:endParaRPr lang="ru-RU" sz="2400" kern="1200" dirty="0">
            <a:solidFill>
              <a:schemeClr val="tx1"/>
            </a:solidFill>
          </a:endParaRPr>
        </a:p>
      </dsp:txBody>
      <dsp:txXfrm rot="-5400000">
        <a:off x="6802182" y="1397304"/>
        <a:ext cx="4573960" cy="2938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ru-RU"/>
              <a:pPr/>
              <a:t>19.12.2020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ru-RU"/>
              <a:pPr/>
              <a:t>19.12.2020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ru-RU" noProof="0" smtClean="0"/>
              <a:pPr/>
              <a:t>19.12.2020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116632"/>
            <a:ext cx="11521280" cy="10081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+mn-lt"/>
              </a:rPr>
              <a:t>Отечественная филология</a:t>
            </a:r>
            <a:r>
              <a:rPr lang="ru-RU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b="1" dirty="0">
                <a:solidFill>
                  <a:srgbClr val="0070C0"/>
                </a:solidFill>
                <a:latin typeface="+mn-lt"/>
              </a:rPr>
            </a:br>
            <a:r>
              <a:rPr lang="ru-RU" sz="2200" b="1" dirty="0">
                <a:solidFill>
                  <a:srgbClr val="0070C0"/>
                </a:solidFill>
                <a:latin typeface="+mn-lt"/>
              </a:rPr>
              <a:t>Русский язык и литература</a:t>
            </a:r>
            <a:endParaRPr lang="ru-RU" sz="2200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340768"/>
            <a:ext cx="5680249" cy="401260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2204864"/>
            <a:ext cx="5448348" cy="4471392"/>
          </a:xfrm>
        </p:spPr>
      </p:pic>
    </p:spTree>
    <p:extLst>
      <p:ext uri="{BB962C8B-B14F-4D97-AF65-F5344CB8AC3E}">
        <p14:creationId xmlns:p14="http://schemas.microsoft.com/office/powerpoint/2010/main" val="22048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учитель! Это звучит гордо!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268760"/>
            <a:ext cx="2952328" cy="41858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1764" y="5611155"/>
            <a:ext cx="381642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Ирина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Киселева,</a:t>
            </a: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учитель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русского языка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и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литературы СОШ №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97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izmes\Desktop\До 19.12\Катя Коротае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2420887"/>
            <a:ext cx="4120619" cy="33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74132" y="1268760"/>
            <a:ext cx="381642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Екатерина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Коротаева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учитель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русского языка и литературы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ГЮЛ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№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86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8" name="Picture 4" descr="C:\Users\izmes\Desktop\До 19.12\Лариса Стамболиди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1340768"/>
            <a:ext cx="4032447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11578" y="4527872"/>
            <a:ext cx="381642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Лариса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Стамболиди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учитель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русского языка и литературы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СОШ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№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78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44624"/>
            <a:ext cx="112332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«Поэт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есть мир, одним объятый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человеком» </a:t>
            </a:r>
            <a:r>
              <a:rPr lang="ru-RU" b="1" cap="none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(В. Гюго)</a:t>
            </a:r>
            <a:endParaRPr lang="ru-RU" b="1" cap="none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3" y="1071087"/>
            <a:ext cx="2975413" cy="24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663" y="3524135"/>
            <a:ext cx="31194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Ирина Кадочникова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29" y="1116470"/>
            <a:ext cx="3312368" cy="2186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0078" y="3303432"/>
            <a:ext cx="331236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Екатерина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Растягаева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56" y="3837337"/>
            <a:ext cx="2712702" cy="26726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8156" y="6448309"/>
            <a:ext cx="27127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Дарья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Маслеева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72" y="3837337"/>
            <a:ext cx="2592288" cy="244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478788" y="6279191"/>
            <a:ext cx="2592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Татьяна Репина 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6" y="3973859"/>
            <a:ext cx="3373248" cy="2437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396" y="6401414"/>
            <a:ext cx="3407461" cy="4247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0"/>
                <a:solidFill>
                  <a:schemeClr val="bg2">
                    <a:lumMod val="25000"/>
                  </a:schemeClr>
                </a:solidFill>
              </a:rPr>
              <a:t>Владислав </a:t>
            </a:r>
            <a:r>
              <a:rPr lang="ru-RU" sz="2400" b="1" dirty="0" err="1" smtClean="0">
                <a:ln w="0"/>
                <a:solidFill>
                  <a:schemeClr val="bg2">
                    <a:lumMod val="25000"/>
                  </a:schemeClr>
                </a:solidFill>
              </a:rPr>
              <a:t>Шихов</a:t>
            </a:r>
            <a:endParaRPr lang="ru-RU" sz="2400" b="1" dirty="0">
              <a:ln w="0"/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58" y="1116470"/>
            <a:ext cx="3735515" cy="26190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42884" y="1116470"/>
            <a:ext cx="144614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Сергей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Жилин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3849538"/>
            <a:ext cx="1872208" cy="254124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 prstMaterial="matte"/>
        </p:spPr>
      </p:pic>
      <p:sp>
        <p:nvSpPr>
          <p:cNvPr id="21" name="Прямоугольник 20"/>
          <p:cNvSpPr/>
          <p:nvPr/>
        </p:nvSpPr>
        <p:spPr>
          <a:xfrm>
            <a:off x="6674267" y="6363864"/>
            <a:ext cx="2876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Евгения Игумнова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9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060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Деятели искусства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0" y="1052735"/>
            <a:ext cx="3040460" cy="4248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21" y="1024493"/>
            <a:ext cx="2670755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910" y="5301208"/>
            <a:ext cx="329360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Евгений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Мишахин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, студия анимационных фильмов, Пекин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0156" y="1099064"/>
            <a:ext cx="51845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Анастасия Павлова, зав. литературной частью театра кукол УР,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театральный критик, актриса, поэт (Ижевск)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6152" y="4048829"/>
            <a:ext cx="276090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Наталья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Ланская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, режиссер документального кино (Петербург)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Содержимое 4" descr="aeXFa1cwG3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43" y="2471712"/>
            <a:ext cx="3456384" cy="43204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2928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781755"/>
            <a:ext cx="3312368" cy="3569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30" y="5351283"/>
            <a:ext cx="460851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Влада Одинцова, главный редактор телеканала «Моя Удмуртия», ведущая телепередач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8248" y="1236990"/>
            <a:ext cx="309634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Ольга Сорокина, главный редактор радиовещания УР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022" y="958538"/>
            <a:ext cx="3312368" cy="4725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70676" y="5683682"/>
            <a:ext cx="329971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Светлана Белых, диктор телеканала «Моя Удмуртия»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17614" y="274638"/>
            <a:ext cx="9753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журналисты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63" y="2358289"/>
            <a:ext cx="3195529" cy="423906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3472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65" y="188640"/>
            <a:ext cx="117373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bg2">
                    <a:lumMod val="50000"/>
                  </a:schemeClr>
                </a:solidFill>
              </a:rPr>
              <a:t>НА ГОСУДАРСТВЕННОЙ СЛУЖБЕ</a:t>
            </a:r>
            <a:endParaRPr lang="ru-RU" sz="3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5" r="21706"/>
          <a:stretch/>
        </p:blipFill>
        <p:spPr>
          <a:xfrm>
            <a:off x="319960" y="854766"/>
            <a:ext cx="3464665" cy="3690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19201" r="5056" b="12200"/>
          <a:stretch/>
        </p:blipFill>
        <p:spPr>
          <a:xfrm>
            <a:off x="8470675" y="876201"/>
            <a:ext cx="3380465" cy="3704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67665" y="4581128"/>
            <a:ext cx="3784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Наталья </a:t>
            </a:r>
            <a:r>
              <a:rPr lang="ru-RU" sz="2400" b="1" dirty="0" err="1" smtClean="0">
                <a:solidFill>
                  <a:schemeClr val="tx2"/>
                </a:solidFill>
              </a:rPr>
              <a:t>Сударикова</a:t>
            </a:r>
            <a:r>
              <a:rPr lang="ru-RU" sz="2400" b="1" dirty="0" smtClean="0">
                <a:solidFill>
                  <a:schemeClr val="tx2"/>
                </a:solidFill>
              </a:rPr>
              <a:t>, председатель </a:t>
            </a:r>
            <a:r>
              <a:rPr lang="ru-RU" sz="2400" b="1" dirty="0">
                <a:solidFill>
                  <a:schemeClr val="tx2"/>
                </a:solidFill>
              </a:rPr>
              <a:t>постоянной комиссии Госсовета УР по науке, образованию, культуре и молодёжной политике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35231" y="4581128"/>
            <a:ext cx="4122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Оксана </a:t>
            </a:r>
            <a:r>
              <a:rPr lang="ru-RU" sz="2400" b="1" dirty="0" err="1" smtClean="0">
                <a:solidFill>
                  <a:schemeClr val="tx2"/>
                </a:solidFill>
              </a:rPr>
              <a:t>Лукинская</a:t>
            </a:r>
            <a:r>
              <a:rPr lang="ru-RU" sz="2400" b="1" dirty="0" smtClean="0">
                <a:solidFill>
                  <a:schemeClr val="tx2"/>
                </a:solidFill>
              </a:rPr>
              <a:t>, заместитель </a:t>
            </a:r>
            <a:r>
              <a:rPr lang="ru-RU" sz="2400" b="1" dirty="0">
                <a:solidFill>
                  <a:schemeClr val="tx2"/>
                </a:solidFill>
              </a:rPr>
              <a:t>начальника </a:t>
            </a:r>
            <a:r>
              <a:rPr lang="ru-RU" sz="2400" b="1" dirty="0" smtClean="0">
                <a:solidFill>
                  <a:schemeClr val="tx2"/>
                </a:solidFill>
              </a:rPr>
              <a:t>информационно-аналитического управления администрации </a:t>
            </a:r>
            <a:r>
              <a:rPr lang="ru-RU" sz="2400" b="1" dirty="0">
                <a:solidFill>
                  <a:schemeClr val="tx2"/>
                </a:solidFill>
              </a:rPr>
              <a:t>г. Ижевска</a:t>
            </a:r>
          </a:p>
        </p:txBody>
      </p:sp>
      <p:pic>
        <p:nvPicPr>
          <p:cNvPr id="1026" name="Picture 2" descr="http://viperson.ru/uploads/person/190987/main_image/page_Vasil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07" y="3077772"/>
            <a:ext cx="3168352" cy="35283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-146194"/>
            <a:ext cx="6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</a:b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10235" y="1845265"/>
            <a:ext cx="31981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cs typeface="Arial" pitchFamily="34" charset="0"/>
              </a:rPr>
              <a:t>Сергей Васильев, министр </a:t>
            </a:r>
            <a:r>
              <a:rPr lang="ru-RU" sz="2400" b="1" dirty="0">
                <a:solidFill>
                  <a:schemeClr val="tx2"/>
                </a:solidFill>
                <a:cs typeface="Arial" pitchFamily="34" charset="0"/>
              </a:rPr>
              <a:t>печати и </a:t>
            </a:r>
            <a:r>
              <a:rPr lang="ru-RU" sz="2400" b="1" dirty="0" smtClean="0">
                <a:solidFill>
                  <a:schemeClr val="tx2"/>
                </a:solidFill>
                <a:cs typeface="Arial" pitchFamily="34" charset="0"/>
              </a:rPr>
              <a:t>информации УР</a:t>
            </a:r>
            <a:endParaRPr lang="ru-RU" sz="24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7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Наши мероприятия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4" name="Picture 2" descr="https://i.sunhome.ru/journal/217/neobichnie-prazdniki-v-dekabre.4179.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01" y="1331486"/>
            <a:ext cx="9302031" cy="533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1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116632"/>
            <a:ext cx="9753600" cy="64807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Фольклорный театр</a:t>
            </a:r>
            <a:endParaRPr lang="ru-RU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124744"/>
            <a:ext cx="439248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W:\Доки Наташки\Кафедра\Фольклорный театр_Фотки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96" y="1916832"/>
            <a:ext cx="547260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9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844" y="116632"/>
            <a:ext cx="10585176" cy="70609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Пушкинский праздник</a:t>
            </a:r>
            <a:endParaRPr lang="ru-RU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976536"/>
            <a:ext cx="5608638" cy="40679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976536"/>
            <a:ext cx="4091881" cy="5688855"/>
          </a:xfrm>
        </p:spPr>
      </p:pic>
    </p:spTree>
    <p:extLst>
      <p:ext uri="{BB962C8B-B14F-4D97-AF65-F5344CB8AC3E}">
        <p14:creationId xmlns:p14="http://schemas.microsoft.com/office/powerpoint/2010/main" val="58876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116632"/>
            <a:ext cx="1151371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Филологический </a:t>
            </a:r>
            <a:r>
              <a:rPr lang="ru-RU" sz="34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полилог</a:t>
            </a:r>
            <a:r>
              <a:rPr lang="ru-RU" sz="3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«</a:t>
            </a:r>
            <a:r>
              <a:rPr lang="ru-RU" sz="3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Мое сочинение</a:t>
            </a:r>
            <a:r>
              <a:rPr lang="ru-RU" sz="3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»</a:t>
            </a:r>
            <a:endParaRPr lang="ru-RU" sz="3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W:\Доки Наташки\Кафедра\Фотографии_Филол. полилог\IMG_20191016_1622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90" y="820567"/>
            <a:ext cx="4104456" cy="241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Доки Наташки\Кафедра\Фотографии_Филол. полилог\IMG_20191016_161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134" y="1245975"/>
            <a:ext cx="3168352" cy="549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3356992"/>
            <a:ext cx="453650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10" y="2063229"/>
            <a:ext cx="2817205" cy="467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31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274638"/>
            <a:ext cx="11521280" cy="106613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Республиканская конференция 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школьников "</a:t>
            </a:r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Лишь слову жизнь дана..."</a:t>
            </a:r>
            <a:endParaRPr lang="ru-RU" sz="3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756" y="1556792"/>
            <a:ext cx="518457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1283" t="19393" r="2246" b="6642"/>
          <a:stretch/>
        </p:blipFill>
        <p:spPr bwMode="auto">
          <a:xfrm>
            <a:off x="5518348" y="3284984"/>
            <a:ext cx="6480720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295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260648"/>
            <a:ext cx="11737304" cy="79690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Отечественная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филология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155" y="3933056"/>
            <a:ext cx="11331417" cy="2376264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dirty="0"/>
              <a:t>В соответствии с учебным планом </a:t>
            </a:r>
            <a:r>
              <a:rPr lang="ru-RU" sz="2900" b="1" dirty="0">
                <a:solidFill>
                  <a:schemeClr val="bg2">
                    <a:lumMod val="50000"/>
                  </a:schemeClr>
                </a:solidFill>
              </a:rPr>
              <a:t>по окончании обучения выпускник будет обладать </a:t>
            </a:r>
            <a:r>
              <a:rPr lang="ru-RU" sz="2900" b="1" dirty="0" smtClean="0">
                <a:solidFill>
                  <a:schemeClr val="bg2">
                    <a:lumMod val="50000"/>
                  </a:schemeClr>
                </a:solidFill>
              </a:rPr>
              <a:t>знаниями</a:t>
            </a:r>
            <a:endParaRPr lang="ru-RU" sz="2900" dirty="0" smtClean="0"/>
          </a:p>
          <a:p>
            <a:pPr marL="452438" indent="-4079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900" dirty="0"/>
              <a:t>по </a:t>
            </a:r>
            <a:r>
              <a:rPr lang="ru-RU" sz="2900" b="1" i="1" dirty="0" smtClean="0"/>
              <a:t>истории</a:t>
            </a:r>
            <a:r>
              <a:rPr lang="ru-RU" sz="2900" dirty="0" smtClean="0"/>
              <a:t> и </a:t>
            </a:r>
            <a:r>
              <a:rPr lang="ru-RU" sz="2900" b="1" i="1" dirty="0" smtClean="0"/>
              <a:t>теории языка</a:t>
            </a:r>
            <a:r>
              <a:rPr lang="ru-RU" sz="2900" dirty="0" smtClean="0"/>
              <a:t>, </a:t>
            </a:r>
            <a:r>
              <a:rPr lang="ru-RU" sz="2900" b="1" i="1" dirty="0" smtClean="0"/>
              <a:t>литературы</a:t>
            </a:r>
            <a:r>
              <a:rPr lang="ru-RU" sz="2900" dirty="0" smtClean="0"/>
              <a:t> и </a:t>
            </a:r>
            <a:r>
              <a:rPr lang="ru-RU" sz="2900" b="1" i="1" dirty="0" smtClean="0"/>
              <a:t>фольклора</a:t>
            </a:r>
            <a:endParaRPr lang="ru-RU" sz="2900" dirty="0" smtClean="0"/>
          </a:p>
          <a:p>
            <a:pPr marL="452438" indent="-40798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900" dirty="0" smtClean="0"/>
              <a:t>в </a:t>
            </a:r>
            <a:r>
              <a:rPr lang="ru-RU" sz="2900" dirty="0"/>
              <a:t>сопряжении с гражданской историей и историей культуры народа, говорящего на данном языке.</a:t>
            </a:r>
            <a:endParaRPr lang="ru-RU" sz="29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1772816"/>
            <a:ext cx="3346913" cy="2418667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342156" y="1565177"/>
            <a:ext cx="8200528" cy="2223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</a:rPr>
              <a:t>ориентирована на изучение </a:t>
            </a:r>
          </a:p>
          <a:p>
            <a:pPr marL="452438" indent="-407988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3100" b="1" i="1" dirty="0" smtClean="0"/>
              <a:t>истории</a:t>
            </a:r>
            <a:r>
              <a:rPr lang="ru-RU" sz="3100" i="1" dirty="0" smtClean="0"/>
              <a:t> </a:t>
            </a:r>
            <a:r>
              <a:rPr lang="ru-RU" sz="3100" dirty="0" smtClean="0"/>
              <a:t>и</a:t>
            </a:r>
            <a:r>
              <a:rPr lang="ru-RU" sz="3100" i="1" dirty="0" smtClean="0"/>
              <a:t> </a:t>
            </a:r>
            <a:r>
              <a:rPr lang="ru-RU" sz="3100" b="1" i="1" dirty="0" smtClean="0"/>
              <a:t>современного состояния русского языка</a:t>
            </a:r>
            <a:r>
              <a:rPr lang="ru-RU" sz="3100" i="1" dirty="0" smtClean="0"/>
              <a:t> </a:t>
            </a:r>
            <a:r>
              <a:rPr lang="ru-RU" sz="3100" dirty="0" smtClean="0"/>
              <a:t>и</a:t>
            </a:r>
            <a:r>
              <a:rPr lang="ru-RU" sz="3100" i="1" dirty="0" smtClean="0"/>
              <a:t> </a:t>
            </a:r>
            <a:r>
              <a:rPr lang="ru-RU" sz="3100" b="1" i="1" dirty="0" smtClean="0"/>
              <a:t>русской литературы</a:t>
            </a:r>
            <a:r>
              <a:rPr lang="ru-RU" sz="3100" dirty="0" smtClean="0"/>
              <a:t>;</a:t>
            </a:r>
          </a:p>
          <a:p>
            <a:pPr marL="452438" indent="-407988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3100" b="1" i="1" dirty="0" smtClean="0"/>
              <a:t>методики их преподавания</a:t>
            </a:r>
            <a:r>
              <a:rPr lang="ru-RU" sz="3100" dirty="0" smtClean="0"/>
              <a:t> в образовательных учреждениях.</a:t>
            </a:r>
          </a:p>
          <a:p>
            <a:pPr>
              <a:buFont typeface="Arial" pitchFamily="34" charset="0"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4317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3408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День русской филологии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9" y="836712"/>
            <a:ext cx="418214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836712"/>
            <a:ext cx="4370713" cy="3024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82" y="1916793"/>
            <a:ext cx="295359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izmes\Desktop\20191019_1419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9" y="3744556"/>
            <a:ext cx="4182149" cy="297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44" y="3861048"/>
            <a:ext cx="403244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25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060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Тематические вечера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96752"/>
            <a:ext cx="5878388" cy="45365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2636912"/>
            <a:ext cx="5256584" cy="3659414"/>
          </a:xfrm>
        </p:spPr>
      </p:pic>
      <p:sp>
        <p:nvSpPr>
          <p:cNvPr id="3" name="TextBox 2"/>
          <p:cNvSpPr txBox="1"/>
          <p:nvPr/>
        </p:nvSpPr>
        <p:spPr>
          <a:xfrm>
            <a:off x="549796" y="5742317"/>
            <a:ext cx="511256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Русская литература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века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6460" y="2095806"/>
            <a:ext cx="55446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Русская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литература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века</a:t>
            </a:r>
          </a:p>
        </p:txBody>
      </p:sp>
    </p:spTree>
    <p:extLst>
      <p:ext uri="{BB962C8B-B14F-4D97-AF65-F5344CB8AC3E}">
        <p14:creationId xmlns:p14="http://schemas.microsoft.com/office/powerpoint/2010/main" val="380475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060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Фольклорный вечер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052736"/>
            <a:ext cx="5535613" cy="415170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2564904"/>
            <a:ext cx="5500688" cy="4123811"/>
          </a:xfrm>
        </p:spPr>
      </p:pic>
    </p:spTree>
    <p:extLst>
      <p:ext uri="{BB962C8B-B14F-4D97-AF65-F5344CB8AC3E}">
        <p14:creationId xmlns:p14="http://schemas.microsoft.com/office/powerpoint/2010/main" val="186464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izmes\Desktop\До 19.12\1453458149_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" y="17301"/>
            <a:ext cx="12162960" cy="68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18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34082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Вступительные экзамены</a:t>
            </a:r>
            <a:endParaRPr lang="ru-RU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788" y="1196752"/>
            <a:ext cx="5256584" cy="5544616"/>
          </a:xfrm>
        </p:spPr>
        <p:txBody>
          <a:bodyPr>
            <a:normAutofit/>
          </a:bodyPr>
          <a:lstStyle/>
          <a:p>
            <a:pPr marL="452438" indent="-452438">
              <a:buFont typeface="Wingdings" pitchFamily="2" charset="2"/>
              <a:buChar char="q"/>
            </a:pPr>
            <a:endParaRPr lang="ru-RU" sz="3200" b="1" dirty="0" smtClean="0"/>
          </a:p>
          <a:p>
            <a:pPr marL="452438" indent="-45243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b="1" dirty="0" smtClean="0"/>
              <a:t>русский язык </a:t>
            </a:r>
            <a:r>
              <a:rPr lang="ru-RU" sz="3200" b="1" dirty="0"/>
              <a:t>(ЕГЭ)</a:t>
            </a:r>
          </a:p>
          <a:p>
            <a:pPr marL="452438" indent="-45243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b="1" dirty="0"/>
              <a:t>литература</a:t>
            </a:r>
            <a:r>
              <a:rPr lang="ru-RU" sz="3200" b="1" dirty="0" smtClean="0"/>
              <a:t> </a:t>
            </a:r>
            <a:r>
              <a:rPr lang="ru-RU" sz="3200" b="1" dirty="0"/>
              <a:t>(ЕГЭ)</a:t>
            </a:r>
          </a:p>
          <a:p>
            <a:pPr marL="452438" indent="-45243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3200" b="1" dirty="0" smtClean="0"/>
              <a:t>история </a:t>
            </a:r>
            <a:r>
              <a:rPr lang="ru-RU" sz="3200" dirty="0" smtClean="0"/>
              <a:t>или</a:t>
            </a:r>
            <a:r>
              <a:rPr lang="ru-RU" sz="3200" b="1" dirty="0" smtClean="0"/>
              <a:t> обществознание</a:t>
            </a:r>
            <a:r>
              <a:rPr lang="ru-RU" sz="3200" b="1" dirty="0" smtClean="0">
                <a:latin typeface="Bookman Old Style" pitchFamily="18" charset="0"/>
              </a:rPr>
              <a:t> </a:t>
            </a:r>
            <a:r>
              <a:rPr lang="ru-RU" sz="3200" b="1" dirty="0"/>
              <a:t>(</a:t>
            </a:r>
            <a:r>
              <a:rPr lang="ru-RU" sz="3200" b="1" dirty="0" smtClean="0"/>
              <a:t>ЕГЭ)</a:t>
            </a:r>
          </a:p>
          <a:p>
            <a:pPr marL="0" indent="0">
              <a:buNone/>
            </a:pPr>
            <a:endParaRPr lang="ru-RU" sz="29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 smtClean="0"/>
              <a:t>Очная </a:t>
            </a:r>
            <a:r>
              <a:rPr lang="ru-RU" sz="3200" b="1" dirty="0"/>
              <a:t>форма обучения </a:t>
            </a:r>
            <a:endParaRPr lang="ru-RU" sz="3200" b="1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 smtClean="0"/>
              <a:t>(</a:t>
            </a:r>
            <a:r>
              <a:rPr lang="ru-RU" sz="3200" b="1" dirty="0"/>
              <a:t>4 года</a:t>
            </a:r>
            <a:r>
              <a:rPr lang="ru-RU" sz="3200" b="1" dirty="0" smtClean="0"/>
              <a:t>)</a:t>
            </a:r>
          </a:p>
          <a:p>
            <a:pPr marL="0" indent="0" algn="ctr">
              <a:buNone/>
            </a:pPr>
            <a:r>
              <a:rPr lang="ru-RU" sz="3200" b="1" dirty="0" smtClean="0"/>
              <a:t>Бюджет</a:t>
            </a:r>
            <a:endParaRPr lang="ru-RU" sz="3200" b="1" dirty="0"/>
          </a:p>
          <a:p>
            <a:pPr marL="0" indent="0">
              <a:buNone/>
            </a:pPr>
            <a:endParaRPr lang="ru-RU" sz="2900" b="1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026" name="Picture 2" descr="https://storage.myseldon.com/news_pict_CD/CD9CB54463FAC475F6FAFB1A7BD567D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80" y="2564904"/>
            <a:ext cx="626163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4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Отечественная филология – возможность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изучить</a:t>
            </a:r>
            <a:endParaRPr lang="ru-RU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0196" y="1828800"/>
            <a:ext cx="7560840" cy="4624536"/>
          </a:xfrm>
        </p:spPr>
        <p:txBody>
          <a:bodyPr/>
          <a:lstStyle/>
          <a:p>
            <a:pPr marL="452438" indent="-407988"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900" dirty="0"/>
              <a:t>современный русский язык и современную русскую литературу;</a:t>
            </a:r>
          </a:p>
          <a:p>
            <a:pPr marL="452438" indent="-407988"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900" dirty="0"/>
              <a:t>историю русского языка и историю русской литературы;</a:t>
            </a:r>
          </a:p>
          <a:p>
            <a:pPr marL="452438" indent="-407988"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900" dirty="0"/>
              <a:t>современный славянский язык (польский);</a:t>
            </a:r>
          </a:p>
          <a:p>
            <a:pPr marL="452438" indent="-407988"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900" dirty="0"/>
              <a:t>стилистику русского языка (в том числе стилистику деловой речи) и др.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916832"/>
            <a:ext cx="3346913" cy="2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64" y="332656"/>
            <a:ext cx="11665296" cy="1008112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Отечественная филология – возможность научиться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756" y="1628800"/>
            <a:ext cx="8424936" cy="5040560"/>
          </a:xfrm>
        </p:spPr>
        <p:txBody>
          <a:bodyPr>
            <a:normAutofit/>
          </a:bodyPr>
          <a:lstStyle/>
          <a:p>
            <a:pPr marL="452438" indent="-407988">
              <a:buFont typeface="Wingdings" pitchFamily="2" charset="2"/>
              <a:buChar char="q"/>
            </a:pPr>
            <a:r>
              <a:rPr lang="ru-RU" sz="2900" dirty="0" smtClean="0"/>
              <a:t>применять современные информационные технологии при работе с языковым материалом</a:t>
            </a:r>
            <a:r>
              <a:rPr lang="ru-RU" sz="2900" dirty="0"/>
              <a:t> </a:t>
            </a:r>
            <a:r>
              <a:rPr lang="ru-RU" sz="2900" dirty="0" smtClean="0"/>
              <a:t>и литературным текстом;</a:t>
            </a:r>
          </a:p>
          <a:p>
            <a:pPr marL="452438" indent="-407988">
              <a:buFont typeface="Wingdings" pitchFamily="2" charset="2"/>
              <a:buChar char="q"/>
            </a:pPr>
            <a:r>
              <a:rPr lang="ru-RU" sz="2900" dirty="0" smtClean="0"/>
              <a:t>составлять аннотации, рефераты, презентации;</a:t>
            </a:r>
          </a:p>
          <a:p>
            <a:pPr marL="452438" indent="-407988">
              <a:buFont typeface="Wingdings" pitchFamily="2" charset="2"/>
              <a:buChar char="q"/>
            </a:pPr>
            <a:r>
              <a:rPr lang="ru-RU" sz="2900" dirty="0" smtClean="0"/>
              <a:t>проводить филологический анализ текста; </a:t>
            </a:r>
          </a:p>
          <a:p>
            <a:pPr marL="452438" indent="-407988">
              <a:buFont typeface="Wingdings" pitchFamily="2" charset="2"/>
              <a:buChar char="q"/>
            </a:pPr>
            <a:r>
              <a:rPr lang="ru-RU" sz="2900" dirty="0" smtClean="0"/>
              <a:t>создавать и редактировать тексты разных стилей и жанров;</a:t>
            </a:r>
          </a:p>
          <a:p>
            <a:pPr marL="452438" indent="-407988">
              <a:buFont typeface="Wingdings" pitchFamily="2" charset="2"/>
              <a:buChar char="q"/>
            </a:pPr>
            <a:r>
              <a:rPr lang="ru-RU" sz="2900" dirty="0" smtClean="0"/>
              <a:t>проводить учебные занятия по русскому языку и литературе.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24" y="2636912"/>
            <a:ext cx="3346913" cy="2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7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13813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Отечественная филология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– возможность пройти практику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865503" y="2553842"/>
            <a:ext cx="2464929" cy="1500198"/>
          </a:xfrm>
          <a:prstGeom prst="downArrowCallout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Фольклорная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Блок-схема: решение 4"/>
          <p:cNvSpPr/>
          <p:nvPr/>
        </p:nvSpPr>
        <p:spPr>
          <a:xfrm>
            <a:off x="189756" y="4094515"/>
            <a:ext cx="3816424" cy="2290109"/>
          </a:xfrm>
          <a:prstGeom prst="flowChartDecision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800100" lvl="1" indent="-342900" algn="ctr">
              <a:buFont typeface="Arial" pitchFamily="34" charset="0"/>
              <a:buChar char="•"/>
            </a:pPr>
            <a:endPara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Архивы </a:t>
            </a:r>
            <a:r>
              <a:rPr lang="ru-RU" sz="2400" b="1" dirty="0" err="1" smtClean="0">
                <a:solidFill>
                  <a:schemeClr val="tx1"/>
                </a:solidFill>
              </a:rPr>
              <a:t>УдГУ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Населенные пункты УР</a:t>
            </a:r>
          </a:p>
          <a:p>
            <a:pPr algn="ct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3574132" y="1618997"/>
            <a:ext cx="2864817" cy="1500198"/>
          </a:xfrm>
          <a:prstGeom prst="downArrowCallout">
            <a:avLst/>
          </a:prstGeom>
          <a:solidFill>
            <a:srgbClr val="FF9999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Научно-исследовательская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Блок-схема: решение 7"/>
          <p:cNvSpPr/>
          <p:nvPr/>
        </p:nvSpPr>
        <p:spPr>
          <a:xfrm>
            <a:off x="3929987" y="3153940"/>
            <a:ext cx="2153106" cy="1800200"/>
          </a:xfrm>
          <a:prstGeom prst="flowChartDecision">
            <a:avLst/>
          </a:prstGeom>
          <a:solidFill>
            <a:srgbClr val="FF99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УдГУ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6687141" y="2596613"/>
            <a:ext cx="2307975" cy="1571636"/>
          </a:xfrm>
          <a:prstGeom prst="downArrowCallout">
            <a:avLst/>
          </a:prstGeom>
          <a:solidFill>
            <a:schemeClr val="bg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</a:t>
            </a:r>
            <a:r>
              <a:rPr lang="ru-RU" sz="2400" b="1" dirty="0" smtClean="0">
                <a:solidFill>
                  <a:schemeClr val="tx1"/>
                </a:solidFill>
              </a:rPr>
              <a:t>едакторская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Блок-схема: решение 9"/>
          <p:cNvSpPr/>
          <p:nvPr/>
        </p:nvSpPr>
        <p:spPr>
          <a:xfrm>
            <a:off x="6742482" y="4168249"/>
            <a:ext cx="2197291" cy="1643074"/>
          </a:xfrm>
          <a:prstGeom prst="flowChartDecision">
            <a:avLst/>
          </a:prstGeom>
          <a:solidFill>
            <a:schemeClr val="bg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СМИ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9251606" y="1630865"/>
            <a:ext cx="2448272" cy="1513308"/>
          </a:xfrm>
          <a:prstGeom prst="downArrowCallout">
            <a:avLst/>
          </a:prstGeom>
          <a:solidFill>
            <a:srgbClr val="92D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едагогическая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Блок-схема: решение 11"/>
          <p:cNvSpPr/>
          <p:nvPr/>
        </p:nvSpPr>
        <p:spPr>
          <a:xfrm>
            <a:off x="9168440" y="3181129"/>
            <a:ext cx="2614604" cy="1785950"/>
          </a:xfrm>
          <a:prstGeom prst="flowChartDecision">
            <a:avLst/>
          </a:prstGeom>
          <a:solidFill>
            <a:srgbClr val="92D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Ш</a:t>
            </a:r>
            <a:r>
              <a:rPr lang="ru-RU" sz="2400" b="1" dirty="0" smtClean="0">
                <a:solidFill>
                  <a:schemeClr val="tx1"/>
                </a:solidFill>
              </a:rPr>
              <a:t>колы УР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8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4" y="274638"/>
            <a:ext cx="10729192" cy="132556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Отечественная филология: 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b="1" cap="none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основные направления научной работы</a:t>
            </a:r>
            <a:endParaRPr lang="ru-RU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7788" y="1988840"/>
            <a:ext cx="511256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Русская литература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4217" y="2981037"/>
            <a:ext cx="5112568" cy="72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Литература и фольклор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7788" y="5020743"/>
            <a:ext cx="5112568" cy="720505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Сетевая литература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7983" y="3965202"/>
            <a:ext cx="5112568" cy="787188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Взаимодействие литературы с другими видами искусства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66420" y="1988840"/>
            <a:ext cx="5112568" cy="7448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Современный русский язык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9756" y="2981036"/>
            <a:ext cx="5112568" cy="145607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Сопоставительные лингвистические и литературоведческие исследования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87866" y="5005321"/>
            <a:ext cx="5112568" cy="720505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Методика преподавания русского языка и литературы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2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116632"/>
            <a:ext cx="9753600" cy="108012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Отечественная филология – возможность найти работу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57390029"/>
              </p:ext>
            </p:extLst>
          </p:nvPr>
        </p:nvGraphicFramePr>
        <p:xfrm>
          <a:off x="477788" y="1124744"/>
          <a:ext cx="11377264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250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Наши выпускники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 descr="https://cdn21.img.ria.ru/images/153371/02/1533710233_0:181:3464:2130_1920x0_80_0_0_29460cea3b92fba66fe8e23e77580c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1412776"/>
            <a:ext cx="908901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77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_World_16x9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B143668-7DF7-4E5F-A706-427C1D48DD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0</TotalTime>
  <Words>460</Words>
  <Application>Microsoft Office PowerPoint</Application>
  <PresentationFormat>Произвольный</PresentationFormat>
  <Paragraphs>102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Continental_World_16x9</vt:lpstr>
      <vt:lpstr>Отечественная филология Русский язык и литература</vt:lpstr>
      <vt:lpstr>Отечественная филология</vt:lpstr>
      <vt:lpstr>Вступительные экзамены</vt:lpstr>
      <vt:lpstr>Отечественная филология – возможность изучить</vt:lpstr>
      <vt:lpstr>Отечественная филология – возможность научиться</vt:lpstr>
      <vt:lpstr>Отечественная филология – возможность пройти практику</vt:lpstr>
      <vt:lpstr>Отечественная филология:  основные направления научной работы</vt:lpstr>
      <vt:lpstr>Отечественная филология – возможность найти работу</vt:lpstr>
      <vt:lpstr>Наши выпускники</vt:lpstr>
      <vt:lpstr>учитель! Это звучит гордо!</vt:lpstr>
      <vt:lpstr>«Поэт есть мир, одним объятый человеком» (В. Гюго)</vt:lpstr>
      <vt:lpstr>Деятели искусства</vt:lpstr>
      <vt:lpstr>Презентация PowerPoint</vt:lpstr>
      <vt:lpstr>Презентация PowerPoint</vt:lpstr>
      <vt:lpstr>Наши мероприятия</vt:lpstr>
      <vt:lpstr>Фольклорный театр</vt:lpstr>
      <vt:lpstr>Пушкинский праздник</vt:lpstr>
      <vt:lpstr>Филологический полилог «Мое сочинение»</vt:lpstr>
      <vt:lpstr>Республиканская конференция школьников "Лишь слову жизнь дана..."</vt:lpstr>
      <vt:lpstr>День русской филологии</vt:lpstr>
      <vt:lpstr>Тематические вечера</vt:lpstr>
      <vt:lpstr>Фольклорный вечер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2014-01-22T08:56:31Z</dcterms:created>
  <dcterms:modified xsi:type="dcterms:W3CDTF">2020-12-19T13:44:48Z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</Properties>
</file>