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70" r:id="rId4"/>
    <p:sldId id="257" r:id="rId5"/>
    <p:sldId id="287" r:id="rId6"/>
    <p:sldId id="263" r:id="rId7"/>
    <p:sldId id="275" r:id="rId8"/>
    <p:sldId id="278" r:id="rId9"/>
    <p:sldId id="281" r:id="rId10"/>
    <p:sldId id="280" r:id="rId11"/>
    <p:sldId id="288" r:id="rId12"/>
    <p:sldId id="289" r:id="rId13"/>
    <p:sldId id="290" r:id="rId14"/>
    <p:sldId id="285" r:id="rId15"/>
    <p:sldId id="291" r:id="rId16"/>
    <p:sldId id="292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028"/>
    <a:srgbClr val="E6D0A8"/>
    <a:srgbClr val="DEC18E"/>
    <a:srgbClr val="FFC78F"/>
    <a:srgbClr val="FFA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6DEE3-3BDD-41FA-A94D-34EB7B44282F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462B9-89FD-4FF8-A2C3-DA7472F75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08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462B9-89FD-4FF8-A2C3-DA7472F751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1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315"/>
            <a:ext cx="9144000" cy="521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780782"/>
            <a:ext cx="9144001" cy="1077218"/>
          </a:xfrm>
          <a:prstGeom prst="rect">
            <a:avLst/>
          </a:prstGeom>
          <a:solidFill>
            <a:srgbClr val="E6D0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БИБЛИОТЕЧНО-ИНФОРМАЦИОННАЯ </a:t>
            </a:r>
            <a:endParaRPr lang="ru-RU" sz="3200" b="1" dirty="0"/>
          </a:p>
          <a:p>
            <a:pPr algn="ctr"/>
            <a:r>
              <a:rPr lang="ru-RU" sz="3200" b="1" dirty="0" smtClean="0"/>
              <a:t>ДЕЯТЕЛЬНОСТЬ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24761" y="-16460"/>
            <a:ext cx="9168761" cy="584775"/>
          </a:xfrm>
          <a:prstGeom prst="rect">
            <a:avLst/>
          </a:prstGeom>
          <a:solidFill>
            <a:srgbClr val="E6D0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Институт языка и литературы УдГУ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217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rgbClr val="E6D0A8"/>
          </a:solidFill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3. Библиотечно-информационная </a:t>
            </a:r>
            <a:r>
              <a:rPr lang="ru-RU" sz="3200" b="1" dirty="0">
                <a:latin typeface="+mn-lt"/>
              </a:rPr>
              <a:t>деятельность – </a:t>
            </a:r>
            <a:r>
              <a:rPr lang="ru-RU" sz="3200" b="1" dirty="0">
                <a:latin typeface="+mn-lt"/>
              </a:rPr>
              <a:t>возможность пройти практику</a:t>
            </a:r>
            <a:endParaRPr lang="ru-RU" sz="3200" b="1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8928992" cy="3573016"/>
          </a:xfrm>
          <a:prstGeom prst="rect">
            <a:avLst/>
          </a:prstGeom>
          <a:solidFill>
            <a:srgbClr val="745028"/>
          </a:solidFill>
          <a:ln w="952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272932" y="1844824"/>
            <a:ext cx="4569961" cy="1305664"/>
          </a:xfrm>
          <a:prstGeom prst="roundRect">
            <a:avLst/>
          </a:prstGeom>
          <a:solidFill>
            <a:schemeClr val="bg1"/>
          </a:solidFill>
          <a:ln>
            <a:solidFill>
              <a:srgbClr val="745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Преддипломная</a:t>
            </a:r>
            <a:endParaRPr lang="ru-RU" sz="4000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909840" y="3150488"/>
            <a:ext cx="1296144" cy="1008112"/>
          </a:xfrm>
          <a:prstGeom prst="downArrow">
            <a:avLst/>
          </a:prstGeom>
          <a:solidFill>
            <a:srgbClr val="745028"/>
          </a:solidFill>
          <a:ln>
            <a:solidFill>
              <a:srgbClr val="745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86739" y="4158600"/>
            <a:ext cx="1219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УдГУ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462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rgbClr val="E6D0A8"/>
          </a:solidFill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4. Библиотечно-информационная </a:t>
            </a:r>
            <a:r>
              <a:rPr lang="ru-RU" sz="3200" b="1" dirty="0">
                <a:latin typeface="+mn-lt"/>
              </a:rPr>
              <a:t>деятельность – </a:t>
            </a:r>
            <a:r>
              <a:rPr lang="ru-RU" sz="3200" b="1" dirty="0">
                <a:latin typeface="+mn-lt"/>
              </a:rPr>
              <a:t>возможность найти работу</a:t>
            </a:r>
            <a:endParaRPr lang="ru-RU" sz="3200" b="1" dirty="0">
              <a:latin typeface="+mn-lt"/>
            </a:endParaRPr>
          </a:p>
        </p:txBody>
      </p:sp>
      <p:pic>
        <p:nvPicPr>
          <p:cNvPr id="7170" name="Picture 2" descr="https://avatars.mds.yandex.net/get-zen_doc/40663/pub_5d10ce6595065500b17171c5_5d10d4d9adbba500af19217b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" y="3986458"/>
            <a:ext cx="3982576" cy="287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5" y="1994777"/>
            <a:ext cx="8769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ru-RU" sz="3200" dirty="0"/>
              <a:t>библиотекаря, библиографа</a:t>
            </a:r>
            <a:r>
              <a:rPr lang="ru-RU" sz="3200" dirty="0" smtClean="0"/>
              <a:t>;</a:t>
            </a:r>
            <a:r>
              <a:rPr lang="ru-RU" sz="3200" dirty="0"/>
              <a:t> </a:t>
            </a:r>
            <a:endParaRPr lang="ru-RU" sz="32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ru-RU" sz="3200" dirty="0" smtClean="0"/>
              <a:t>специалиста </a:t>
            </a:r>
            <a:r>
              <a:rPr lang="ru-RU" sz="3200" dirty="0"/>
              <a:t>по работе с автоматизированными </a:t>
            </a:r>
            <a:r>
              <a:rPr lang="ru-RU" sz="3200" dirty="0" smtClean="0"/>
              <a:t>библиотечно-</a:t>
            </a:r>
            <a:r>
              <a:rPr lang="ru-RU" sz="3200" dirty="0"/>
              <a:t>информационными </a:t>
            </a:r>
            <a:r>
              <a:rPr lang="ru-RU" sz="3200" dirty="0" smtClean="0"/>
              <a:t>системами</a:t>
            </a:r>
            <a:r>
              <a:rPr lang="ru-RU" sz="3200" dirty="0"/>
              <a:t>;</a:t>
            </a:r>
          </a:p>
          <a:p>
            <a:pPr marL="571500" indent="-571500">
              <a:buFont typeface="Wingdings" pitchFamily="2" charset="2"/>
              <a:buChar char="q"/>
            </a:pP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4797152"/>
            <a:ext cx="5255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200" dirty="0" smtClean="0"/>
              <a:t>аналитика</a:t>
            </a:r>
            <a:r>
              <a:rPr lang="ru-RU" sz="3200" dirty="0"/>
              <a:t>, методиста в библиотеке;</a:t>
            </a:r>
          </a:p>
        </p:txBody>
      </p:sp>
    </p:spTree>
    <p:extLst>
      <p:ext uri="{BB962C8B-B14F-4D97-AF65-F5344CB8AC3E}">
        <p14:creationId xmlns:p14="http://schemas.microsoft.com/office/powerpoint/2010/main" val="5292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rgbClr val="E6D0A8"/>
          </a:solidFill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4. Библиотечно-информационная </a:t>
            </a:r>
            <a:r>
              <a:rPr lang="ru-RU" sz="3200" b="1" dirty="0">
                <a:latin typeface="+mn-lt"/>
              </a:rPr>
              <a:t>деятельность – </a:t>
            </a:r>
            <a:r>
              <a:rPr lang="ru-RU" sz="3200" b="1" dirty="0">
                <a:latin typeface="+mn-lt"/>
              </a:rPr>
              <a:t>возможность найти работу</a:t>
            </a:r>
            <a:endParaRPr lang="ru-RU" sz="3200" b="1" dirty="0">
              <a:latin typeface="+mn-lt"/>
            </a:endParaRPr>
          </a:p>
        </p:txBody>
      </p:sp>
      <p:pic>
        <p:nvPicPr>
          <p:cNvPr id="8194" name="Picture 2" descr="http://i-himki.ru/upload/uploaded_image/2017-07-11/3_eeac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56" y="3862850"/>
            <a:ext cx="4004444" cy="29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700808"/>
            <a:ext cx="88924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руководителя структурного подразделения, </a:t>
            </a:r>
            <a:r>
              <a:rPr lang="ru-RU" sz="2800" dirty="0" smtClean="0"/>
              <a:t>библиотеки</a:t>
            </a:r>
            <a:endParaRPr lang="ru-RU" sz="2800" dirty="0"/>
          </a:p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специалиста </a:t>
            </a:r>
            <a:r>
              <a:rPr lang="ru-RU" sz="2800" dirty="0"/>
              <a:t>по документационному обеспечению </a:t>
            </a:r>
            <a:r>
              <a:rPr lang="ru-RU" sz="2800" dirty="0" smtClean="0"/>
              <a:t>управления</a:t>
            </a:r>
            <a:endParaRPr lang="ru-RU" sz="2800" dirty="0"/>
          </a:p>
          <a:p>
            <a:pPr marL="571500" indent="-571500">
              <a:buFont typeface="Wingdings" pitchFamily="2" charset="2"/>
              <a:buChar char="q"/>
            </a:pP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80741"/>
            <a:ext cx="4888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социолога в </a:t>
            </a:r>
            <a:r>
              <a:rPr lang="ru-RU" sz="2800" dirty="0" smtClean="0"/>
              <a:t>библиотеке</a:t>
            </a:r>
            <a:endParaRPr lang="ru-RU" sz="2800" dirty="0"/>
          </a:p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специалиста по созданию </a:t>
            </a:r>
            <a:r>
              <a:rPr lang="ru-RU" sz="2800" dirty="0" smtClean="0"/>
              <a:t>проектов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15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rgbClr val="E6D0A8"/>
          </a:solidFill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4. Библиотечно-информационная </a:t>
            </a:r>
            <a:r>
              <a:rPr lang="ru-RU" sz="3200" b="1" dirty="0">
                <a:latin typeface="+mn-lt"/>
              </a:rPr>
              <a:t>деятельность – </a:t>
            </a:r>
            <a:r>
              <a:rPr lang="ru-RU" sz="3200" b="1" dirty="0">
                <a:latin typeface="+mn-lt"/>
              </a:rPr>
              <a:t>возможность найти работу</a:t>
            </a:r>
            <a:endParaRPr lang="ru-RU" sz="3200" b="1" dirty="0">
              <a:latin typeface="+mn-lt"/>
            </a:endParaRPr>
          </a:p>
        </p:txBody>
      </p:sp>
      <p:pic>
        <p:nvPicPr>
          <p:cNvPr id="9218" name="Picture 2" descr="https://rostof.ru/sites/default/files/field/image/article/library-488690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0351"/>
            <a:ext cx="4417720" cy="289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273" y="2420888"/>
            <a:ext cx="4417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в библиотеках разных </a:t>
            </a:r>
            <a:r>
              <a:rPr lang="ru-RU" sz="2800" dirty="0" smtClean="0"/>
              <a:t>уровней</a:t>
            </a:r>
            <a:endParaRPr lang="ru-RU" sz="2800" dirty="0"/>
          </a:p>
        </p:txBody>
      </p:sp>
      <p:pic>
        <p:nvPicPr>
          <p:cNvPr id="9220" name="Picture 4" descr="https://bigpicture.ru/wp-content/uploads/2013/12/rianews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751532"/>
            <a:ext cx="463291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56211" y="5013176"/>
            <a:ext cx="4476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в </a:t>
            </a:r>
            <a:r>
              <a:rPr lang="ru-RU" sz="2800" dirty="0"/>
              <a:t>информационно-аналитических центрах, </a:t>
            </a:r>
            <a:r>
              <a:rPr lang="ru-RU" sz="2800" dirty="0" err="1"/>
              <a:t>медиацентрах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756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rgbClr val="E6D0A8"/>
          </a:solidFill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4</a:t>
            </a:r>
            <a:r>
              <a:rPr lang="ru-RU" sz="3200" b="1" dirty="0">
                <a:latin typeface="+mn-lt"/>
              </a:rPr>
              <a:t>. Библиотечно-информационная деятельность – </a:t>
            </a:r>
            <a:r>
              <a:rPr lang="ru-RU" sz="3200" b="1" dirty="0">
                <a:latin typeface="+mn-lt"/>
              </a:rPr>
              <a:t>возможность найти работу</a:t>
            </a:r>
            <a:endParaRPr lang="ru-RU" sz="3200" b="1" dirty="0">
              <a:latin typeface="+mn-lt"/>
            </a:endParaRPr>
          </a:p>
        </p:txBody>
      </p:sp>
      <p:pic>
        <p:nvPicPr>
          <p:cNvPr id="11266" name="Picture 2" descr="https://artel-holding.com/wp-content/uploads/2019/05/iz_sc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2752"/>
            <a:ext cx="462344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420888"/>
            <a:ext cx="5004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ru-RU" sz="3200" dirty="0"/>
              <a:t>в образовательных </a:t>
            </a:r>
            <a:r>
              <a:rPr lang="ru-RU" sz="3200" dirty="0" smtClean="0"/>
              <a:t>учреждениях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7354" y="4889564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ru-RU" sz="3200" dirty="0"/>
              <a:t>в </a:t>
            </a:r>
            <a:r>
              <a:rPr lang="ru-RU" sz="3200" dirty="0" smtClean="0"/>
              <a:t>социокультурных учреждениях</a:t>
            </a:r>
            <a:endParaRPr lang="ru-RU" sz="4000" dirty="0"/>
          </a:p>
        </p:txBody>
      </p:sp>
      <p:pic>
        <p:nvPicPr>
          <p:cNvPr id="11270" name="Picture 6" descr="http://www.myudm.ru/sites/default/files/exact_600x280_smtsmwakajlkrxk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12" y="1745472"/>
            <a:ext cx="442798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rgbClr val="E6D0A8"/>
          </a:solidFill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5. Библиотечно-информационная </a:t>
            </a:r>
            <a:r>
              <a:rPr lang="ru-RU" sz="3200" b="1" dirty="0">
                <a:latin typeface="+mn-lt"/>
              </a:rPr>
              <a:t>деятельность – </a:t>
            </a:r>
            <a:r>
              <a:rPr lang="ru-RU" sz="3200" b="1" dirty="0">
                <a:latin typeface="+mn-lt"/>
              </a:rPr>
              <a:t>возможность реализовать научные интересы</a:t>
            </a:r>
            <a:endParaRPr lang="ru-RU" sz="3200" b="1" dirty="0">
              <a:latin typeface="+mn-lt"/>
            </a:endParaRPr>
          </a:p>
        </p:txBody>
      </p:sp>
      <p:sp>
        <p:nvSpPr>
          <p:cNvPr id="6" name="AutoShape 2" descr="http://library.msk.muzkult.ru/media/2018/08/12/1227059486/image_image_16141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library.msk.muzkult.ru/media/2018/08/12/1227059486/image_image_1614118.jpg"/>
          <p:cNvSpPr>
            <a:spLocks noChangeAspect="1" noChangeArrowheads="1"/>
          </p:cNvSpPr>
          <p:nvPr/>
        </p:nvSpPr>
        <p:spPr bwMode="auto">
          <a:xfrm>
            <a:off x="155575" y="-3306763"/>
            <a:ext cx="103536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://library.msk.muzkult.ru/media/2018/08/12/1227059486/image_image_1614118.jpg"/>
          <p:cNvSpPr>
            <a:spLocks noChangeAspect="1" noChangeArrowheads="1"/>
          </p:cNvSpPr>
          <p:nvPr/>
        </p:nvSpPr>
        <p:spPr bwMode="auto">
          <a:xfrm>
            <a:off x="307975" y="-3154363"/>
            <a:ext cx="103536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Анна Николаевна\Desktop\image_image_1614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3851920" cy="240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1724607"/>
            <a:ext cx="8748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200" dirty="0"/>
              <a:t>темы по интересам </a:t>
            </a:r>
            <a:r>
              <a:rPr lang="ru-RU" sz="3200" dirty="0"/>
              <a:t>студентов;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200" dirty="0"/>
              <a:t>история </a:t>
            </a:r>
            <a:r>
              <a:rPr lang="ru-RU" sz="3200" dirty="0"/>
              <a:t>библиотек Удмуртии</a:t>
            </a:r>
            <a:r>
              <a:rPr lang="ru-RU" sz="3200" dirty="0"/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200" dirty="0"/>
              <a:t>создание </a:t>
            </a:r>
            <a:r>
              <a:rPr lang="ru-RU" sz="3200" dirty="0"/>
              <a:t>ресурсов для библиотек (виртуальные выставки, онлайн-игры</a:t>
            </a:r>
            <a:r>
              <a:rPr lang="ru-RU" sz="3200" dirty="0"/>
              <a:t>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7066" y="3741738"/>
            <a:ext cx="5275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краеведческие ресурсы, </a:t>
            </a:r>
            <a:r>
              <a:rPr lang="ru-RU" sz="3200" dirty="0" err="1"/>
              <a:t>буктрейлер</a:t>
            </a:r>
            <a:r>
              <a:rPr lang="ru-RU" sz="3200" dirty="0"/>
              <a:t>, </a:t>
            </a:r>
            <a:r>
              <a:rPr lang="ru-RU" sz="3200" dirty="0" err="1"/>
              <a:t>видеоконтент</a:t>
            </a:r>
            <a:r>
              <a:rPr lang="ru-RU" sz="3200" dirty="0"/>
              <a:t>);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594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rgbClr val="E6D0A8"/>
          </a:solidFill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5. Библиотечно-информационная </a:t>
            </a:r>
            <a:r>
              <a:rPr lang="ru-RU" sz="3200" b="1" dirty="0">
                <a:latin typeface="+mn-lt"/>
              </a:rPr>
              <a:t>деятельность – </a:t>
            </a:r>
            <a:r>
              <a:rPr lang="ru-RU" sz="3200" b="1" dirty="0">
                <a:latin typeface="+mn-lt"/>
              </a:rPr>
              <a:t>возможность реализовать научные интересы</a:t>
            </a:r>
            <a:endParaRPr lang="ru-RU" sz="3200" b="1" dirty="0">
              <a:latin typeface="+mn-lt"/>
            </a:endParaRPr>
          </a:p>
        </p:txBody>
      </p:sp>
      <p:sp>
        <p:nvSpPr>
          <p:cNvPr id="6" name="AutoShape 2" descr="http://library.msk.muzkult.ru/media/2018/08/12/1227059486/image_image_16141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library.msk.muzkult.ru/media/2018/08/12/1227059486/image_image_1614118.jpg"/>
          <p:cNvSpPr>
            <a:spLocks noChangeAspect="1" noChangeArrowheads="1"/>
          </p:cNvSpPr>
          <p:nvPr/>
        </p:nvSpPr>
        <p:spPr bwMode="auto">
          <a:xfrm>
            <a:off x="155575" y="-3306763"/>
            <a:ext cx="103536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://library.msk.muzkult.ru/media/2018/08/12/1227059486/image_image_1614118.jpg"/>
          <p:cNvSpPr>
            <a:spLocks noChangeAspect="1" noChangeArrowheads="1"/>
          </p:cNvSpPr>
          <p:nvPr/>
        </p:nvSpPr>
        <p:spPr bwMode="auto">
          <a:xfrm>
            <a:off x="307975" y="-3154363"/>
            <a:ext cx="103536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www.culture.ru/storage/images/ca86964bcfbfccd16a4f1b47b4964dd6/a3ff978fe4d2a550df1ca70ea100227e.jpg"/>
          <p:cNvSpPr>
            <a:spLocks noChangeAspect="1" noChangeArrowheads="1"/>
          </p:cNvSpPr>
          <p:nvPr/>
        </p:nvSpPr>
        <p:spPr bwMode="auto">
          <a:xfrm>
            <a:off x="155575" y="-3306763"/>
            <a:ext cx="920115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157192"/>
            <a:ext cx="6418956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0374" y="2060848"/>
            <a:ext cx="85807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2800" dirty="0"/>
              <a:t>написание проектов для библиотек (проектирование библиотечного пространства; проекты мероприятий);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2800" dirty="0"/>
              <a:t>филологическое обеспечение библиотечной деятельности (проекты, сайты, выставки, реклама мероприятий; редактирование изданий библиотеки).</a:t>
            </a:r>
          </a:p>
        </p:txBody>
      </p:sp>
    </p:spTree>
    <p:extLst>
      <p:ext uri="{BB962C8B-B14F-4D97-AF65-F5344CB8AC3E}">
        <p14:creationId xmlns:p14="http://schemas.microsoft.com/office/powerpoint/2010/main" val="31082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2989"/>
            <a:ext cx="49685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Контакты:</a:t>
            </a:r>
          </a:p>
          <a:p>
            <a:endParaRPr lang="ru-RU" sz="3200" dirty="0" smtClean="0"/>
          </a:p>
          <a:p>
            <a:r>
              <a:rPr lang="ru-RU" sz="2800" dirty="0" smtClean="0"/>
              <a:t>Кафедра </a:t>
            </a:r>
            <a:r>
              <a:rPr lang="ru-RU" sz="2800" dirty="0"/>
              <a:t>истории русской литературы и теории литературы</a:t>
            </a:r>
          </a:p>
          <a:p>
            <a:endParaRPr lang="ru-RU" sz="2800" dirty="0"/>
          </a:p>
          <a:p>
            <a:r>
              <a:rPr lang="ru-RU" sz="2800" dirty="0" smtClean="0"/>
              <a:t>426034 г. Ижевск</a:t>
            </a:r>
          </a:p>
          <a:p>
            <a:r>
              <a:rPr lang="ru-RU" sz="2800" dirty="0"/>
              <a:t>у</a:t>
            </a:r>
            <a:r>
              <a:rPr lang="ru-RU" sz="2800" dirty="0" smtClean="0"/>
              <a:t>л. Университетская, 1. Корп. 2.</a:t>
            </a:r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Тел.: 8 </a:t>
            </a:r>
            <a:r>
              <a:rPr lang="ru-RU" sz="2800" dirty="0"/>
              <a:t>(3412) 916-154 </a:t>
            </a:r>
            <a:endParaRPr lang="ru-RU" sz="2800" dirty="0" smtClean="0"/>
          </a:p>
          <a:p>
            <a:r>
              <a:rPr lang="en-US" sz="2800" dirty="0"/>
              <a:t>E-mail</a:t>
            </a:r>
            <a:r>
              <a:rPr lang="ru-RU" sz="2800" dirty="0"/>
              <a:t>: </a:t>
            </a:r>
            <a:r>
              <a:rPr lang="en-US" sz="2800" dirty="0"/>
              <a:t>ktlitff@gmail.com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208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E6D0A8"/>
          </a:solidFill>
        </p:spPr>
        <p:txBody>
          <a:bodyPr>
            <a:noAutofit/>
          </a:bodyPr>
          <a:lstStyle/>
          <a:p>
            <a:r>
              <a:rPr lang="ru-RU" sz="4200" b="1" dirty="0" smtClean="0">
                <a:latin typeface="+mn-lt"/>
              </a:rPr>
              <a:t>Современный библиотекарь – </a:t>
            </a:r>
            <a:endParaRPr lang="ru-RU" sz="4200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6"/>
            <a:ext cx="4932040" cy="256490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</p:pic>
      <p:sp>
        <p:nvSpPr>
          <p:cNvPr id="7" name="TextBox 6"/>
          <p:cNvSpPr txBox="1"/>
          <p:nvPr/>
        </p:nvSpPr>
        <p:spPr>
          <a:xfrm>
            <a:off x="251520" y="1268760"/>
            <a:ext cx="89999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tx1"/>
              </a:buClr>
              <a:buFont typeface="Wingdings" pitchFamily="2" charset="2"/>
              <a:buChar char="q"/>
            </a:pPr>
            <a:r>
              <a:rPr lang="ru-RU" sz="3200" dirty="0" smtClean="0"/>
              <a:t>имеет высокий уровень </a:t>
            </a:r>
            <a:r>
              <a:rPr lang="ru-RU" sz="3200" dirty="0" smtClean="0"/>
              <a:t>культуры</a:t>
            </a:r>
            <a:endParaRPr lang="ru-RU" sz="32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ru-RU" sz="3200" dirty="0" smtClean="0"/>
              <a:t>обладает знаниями в области библиотековедения, филологии, педагогики, психологии, информационных </a:t>
            </a:r>
            <a:r>
              <a:rPr lang="ru-RU" sz="3200" dirty="0" smtClean="0"/>
              <a:t>технологий</a:t>
            </a:r>
            <a:endParaRPr lang="ru-RU" sz="32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ru-RU" sz="3200" dirty="0"/>
              <a:t>использует современные методы работы с </a:t>
            </a:r>
            <a:r>
              <a:rPr lang="ru-RU" sz="3200" dirty="0" smtClean="0"/>
              <a:t>читателем</a:t>
            </a:r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224929"/>
            <a:ext cx="5008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ru-RU" sz="3200" dirty="0"/>
              <a:t>способен создавать сайт </a:t>
            </a:r>
            <a:r>
              <a:rPr lang="ru-RU" sz="3200" dirty="0" smtClean="0"/>
              <a:t>библиотеки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239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E6D0A8"/>
          </a:solidFill>
        </p:spPr>
        <p:txBody>
          <a:bodyPr>
            <a:noAutofit/>
          </a:bodyPr>
          <a:lstStyle/>
          <a:p>
            <a:r>
              <a:rPr lang="ru-RU" sz="4200" b="1" dirty="0" smtClean="0">
                <a:latin typeface="+mn-lt"/>
              </a:rPr>
              <a:t>Современный библиотекарь – </a:t>
            </a:r>
            <a:endParaRPr lang="ru-RU" sz="4200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6"/>
            <a:ext cx="4932040" cy="256490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</p:pic>
      <p:sp>
        <p:nvSpPr>
          <p:cNvPr id="7" name="TextBox 6"/>
          <p:cNvSpPr txBox="1"/>
          <p:nvPr/>
        </p:nvSpPr>
        <p:spPr>
          <a:xfrm>
            <a:off x="0" y="12872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9088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ru-RU" sz="3200" dirty="0"/>
              <a:t>предоставляет </a:t>
            </a:r>
            <a:r>
              <a:rPr lang="ru-RU" sz="3200" dirty="0"/>
              <a:t>информацию </a:t>
            </a:r>
            <a:r>
              <a:rPr lang="ru-RU" sz="3200" dirty="0"/>
              <a:t>в </a:t>
            </a:r>
            <a:r>
              <a:rPr lang="ru-RU" sz="3200" dirty="0"/>
              <a:t>традиционном и электронном </a:t>
            </a:r>
            <a:r>
              <a:rPr lang="ru-RU" sz="3200" dirty="0" smtClean="0"/>
              <a:t>виде</a:t>
            </a:r>
            <a:endParaRPr lang="ru-RU" sz="3200" dirty="0"/>
          </a:p>
          <a:p>
            <a:pPr marL="571500" indent="-571500">
              <a:buFont typeface="Wingdings" pitchFamily="2" charset="2"/>
              <a:buChar char="q"/>
            </a:pPr>
            <a:r>
              <a:rPr lang="ru-RU" sz="3200" dirty="0"/>
              <a:t>владеет </a:t>
            </a:r>
            <a:r>
              <a:rPr lang="ru-RU" sz="3200" dirty="0"/>
              <a:t>навыками ведения </a:t>
            </a:r>
            <a:r>
              <a:rPr lang="ru-RU" sz="3200" dirty="0" smtClean="0"/>
              <a:t>документации</a:t>
            </a:r>
            <a:endParaRPr lang="ru-RU" sz="3200" dirty="0"/>
          </a:p>
          <a:p>
            <a:pPr marL="571500" indent="-571500">
              <a:buFont typeface="Wingdings" pitchFamily="2" charset="2"/>
              <a:buChar char="q"/>
            </a:pPr>
            <a:r>
              <a:rPr lang="ru-RU" sz="3200" dirty="0"/>
              <a:t>владеет приемами организаторской </a:t>
            </a:r>
            <a:r>
              <a:rPr lang="ru-RU" sz="3200" dirty="0" smtClean="0"/>
              <a:t>работы</a:t>
            </a:r>
            <a:endParaRPr lang="ru-RU" sz="3200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501008"/>
            <a:ext cx="5846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ru-RU" sz="3200" dirty="0"/>
              <a:t>умеет соотносить книжное знание с требованиями </a:t>
            </a:r>
            <a:r>
              <a:rPr lang="ru-RU" sz="3200" dirty="0" smtClean="0"/>
              <a:t>времени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090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+mn-lt"/>
              </a:rPr>
              <a:t>Вступительные </a:t>
            </a:r>
            <a:r>
              <a:rPr lang="ru-RU" sz="3600" b="1" dirty="0" smtClean="0">
                <a:latin typeface="+mn-lt"/>
              </a:rPr>
              <a:t>экзамены</a:t>
            </a:r>
            <a:r>
              <a:rPr lang="en-US" sz="3600" b="1" dirty="0" smtClean="0">
                <a:latin typeface="+mn-lt"/>
              </a:rPr>
              <a:t> – </a:t>
            </a:r>
            <a:r>
              <a:rPr lang="ru-RU" sz="3600" b="1" dirty="0" smtClean="0">
                <a:latin typeface="+mn-lt"/>
              </a:rPr>
              <a:t>ЕГЭ:</a:t>
            </a:r>
            <a:endParaRPr lang="ru-RU" sz="3600" b="1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6584"/>
            <a:ext cx="6908294" cy="400506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</p:pic>
      <p:sp>
        <p:nvSpPr>
          <p:cNvPr id="4" name="Прямоугольник 3"/>
          <p:cNvSpPr/>
          <p:nvPr/>
        </p:nvSpPr>
        <p:spPr>
          <a:xfrm>
            <a:off x="2879304" y="1412776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ru-RU" sz="3200" dirty="0"/>
              <a:t>русский язык</a:t>
            </a:r>
          </a:p>
          <a:p>
            <a:pPr marL="685800" indent="-685800">
              <a:buFont typeface="Wingdings" pitchFamily="2" charset="2"/>
              <a:buChar char="q"/>
            </a:pPr>
            <a:r>
              <a:rPr lang="ru-RU" sz="3200" dirty="0" smtClean="0"/>
              <a:t>литература</a:t>
            </a:r>
            <a:endParaRPr lang="ru-RU" sz="3200" dirty="0"/>
          </a:p>
          <a:p>
            <a:pPr marL="685800" indent="-685800">
              <a:buFont typeface="Wingdings" pitchFamily="2" charset="2"/>
              <a:buChar char="q"/>
            </a:pPr>
            <a:r>
              <a:rPr lang="ru-RU" sz="3200" dirty="0" smtClean="0"/>
              <a:t>Обществознание или История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3229991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Очная форма обучения (4 года)</a:t>
            </a:r>
          </a:p>
          <a:p>
            <a:r>
              <a:rPr lang="ru-RU" sz="2800" dirty="0" smtClean="0"/>
              <a:t>		Бюджет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504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658" y="188640"/>
            <a:ext cx="8640960" cy="112172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Вступительные </a:t>
            </a:r>
            <a:r>
              <a:rPr lang="ru-RU" sz="3200" b="1" dirty="0" smtClean="0">
                <a:latin typeface="+mn-lt"/>
              </a:rPr>
              <a:t>экзамены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(для выпускников СПО):</a:t>
            </a:r>
            <a:endParaRPr lang="ru-RU" sz="3200" b="1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95974"/>
            <a:ext cx="7060140" cy="409309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</p:pic>
      <p:sp>
        <p:nvSpPr>
          <p:cNvPr id="4" name="Прямоугольник 3"/>
          <p:cNvSpPr/>
          <p:nvPr/>
        </p:nvSpPr>
        <p:spPr>
          <a:xfrm>
            <a:off x="2448259" y="1412776"/>
            <a:ext cx="66365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ru-RU" sz="2800" dirty="0"/>
              <a:t>русский язык</a:t>
            </a:r>
          </a:p>
          <a:p>
            <a:pPr marL="685800" indent="-685800">
              <a:buFont typeface="Wingdings" pitchFamily="2" charset="2"/>
              <a:buChar char="q"/>
            </a:pPr>
            <a:r>
              <a:rPr lang="ru-RU" sz="2800" dirty="0" smtClean="0"/>
              <a:t>литература</a:t>
            </a:r>
            <a:endParaRPr lang="ru-RU" sz="2800" dirty="0"/>
          </a:p>
          <a:p>
            <a:pPr marL="685800" indent="-685800">
              <a:buFont typeface="Wingdings" pitchFamily="2" charset="2"/>
              <a:buChar char="q"/>
            </a:pPr>
            <a:r>
              <a:rPr lang="ru-RU" sz="2800" dirty="0" smtClean="0"/>
              <a:t>О</a:t>
            </a:r>
            <a:r>
              <a:rPr lang="ru-RU" sz="2800" dirty="0" smtClean="0"/>
              <a:t>бществознание или История</a:t>
            </a:r>
          </a:p>
          <a:p>
            <a:pPr marL="685800" indent="-685800">
              <a:buFont typeface="Wingdings" pitchFamily="2" charset="2"/>
              <a:buChar char="q"/>
            </a:pPr>
            <a:endParaRPr lang="ru-RU" sz="2800" dirty="0"/>
          </a:p>
          <a:p>
            <a:pPr algn="ctr"/>
            <a:r>
              <a:rPr lang="ru-RU" sz="2800" dirty="0" smtClean="0"/>
              <a:t>не </a:t>
            </a:r>
            <a:r>
              <a:rPr lang="ru-RU" sz="2800" dirty="0" smtClean="0"/>
              <a:t>ЕГЭ!</a:t>
            </a:r>
          </a:p>
          <a:p>
            <a:pPr algn="ctr"/>
            <a:r>
              <a:rPr lang="ru-RU" sz="2800" dirty="0" smtClean="0"/>
              <a:t>внутренние испытания</a:t>
            </a:r>
            <a:r>
              <a:rPr lang="ru-RU" sz="2800" dirty="0" smtClean="0"/>
              <a:t>,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 smtClean="0"/>
              <a:t>проводимые </a:t>
            </a:r>
            <a:r>
              <a:rPr lang="ru-RU" sz="2800" dirty="0" err="1" smtClean="0"/>
              <a:t>УдГУ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441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E6D0A8"/>
          </a:solidFill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1. Библиотечно-информационная </a:t>
            </a:r>
            <a:r>
              <a:rPr lang="ru-RU" sz="3200" b="1" dirty="0">
                <a:latin typeface="+mn-lt"/>
              </a:rPr>
              <a:t>деятельность – возможность изучить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722590"/>
            <a:ext cx="84969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ru-RU" sz="2800" dirty="0" smtClean="0"/>
              <a:t>библиотековедение</a:t>
            </a:r>
            <a:endParaRPr lang="ru-RU" sz="2800" dirty="0"/>
          </a:p>
          <a:p>
            <a:pPr marL="571500" indent="-571500">
              <a:buFont typeface="Wingdings" pitchFamily="2" charset="2"/>
              <a:buChar char="q"/>
            </a:pPr>
            <a:r>
              <a:rPr lang="ru-RU" sz="2800" dirty="0" err="1" smtClean="0"/>
              <a:t>библиографоведение</a:t>
            </a:r>
            <a:endParaRPr lang="ru-RU" sz="2800" dirty="0"/>
          </a:p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библиотечно-информационное </a:t>
            </a:r>
            <a:r>
              <a:rPr lang="ru-RU" sz="2800" dirty="0" smtClean="0"/>
              <a:t>обслуживание</a:t>
            </a:r>
            <a:endParaRPr lang="ru-RU" sz="2800" dirty="0"/>
          </a:p>
          <a:p>
            <a:pPr marL="571500" indent="-571500">
              <a:buFont typeface="Wingdings" pitchFamily="2" charset="2"/>
              <a:buChar char="q"/>
            </a:pPr>
            <a:r>
              <a:rPr lang="ru-RU" sz="2800" dirty="0" smtClean="0"/>
              <a:t>информационные </a:t>
            </a:r>
            <a:r>
              <a:rPr lang="ru-RU" sz="2800" dirty="0"/>
              <a:t>сети и </a:t>
            </a:r>
            <a:r>
              <a:rPr lang="ru-RU" sz="2800" dirty="0" smtClean="0"/>
              <a:t>системы</a:t>
            </a:r>
            <a:endParaRPr lang="ru-RU" sz="2800" dirty="0"/>
          </a:p>
          <a:p>
            <a:pPr marL="571500" indent="-571500">
              <a:buFont typeface="Wingdings" pitchFamily="2" charset="2"/>
              <a:buChar char="q"/>
            </a:pPr>
            <a:endParaRPr lang="ru-RU" sz="4000" dirty="0"/>
          </a:p>
          <a:p>
            <a:pPr marL="571500" indent="-571500">
              <a:buFont typeface="Wingdings" pitchFamily="2" charset="2"/>
              <a:buChar char="q"/>
            </a:pPr>
            <a:endParaRPr lang="ru-RU" sz="4000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09" y="4293392"/>
            <a:ext cx="3229091" cy="255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23528" y="3523083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информационно-коммуникационные </a:t>
            </a:r>
            <a:r>
              <a:rPr lang="ru-RU" sz="2800" dirty="0" smtClean="0"/>
              <a:t>технологии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основы </a:t>
            </a:r>
            <a:r>
              <a:rPr lang="ru-RU" sz="2800" dirty="0" smtClean="0"/>
              <a:t>аналитико-синтетической</a:t>
            </a:r>
            <a:br>
              <a:rPr lang="ru-RU" sz="2800" dirty="0" smtClean="0"/>
            </a:br>
            <a:r>
              <a:rPr lang="ru-RU" sz="2800" dirty="0" smtClean="0"/>
              <a:t>переработки </a:t>
            </a:r>
            <a:r>
              <a:rPr lang="ru-RU" sz="2800" dirty="0"/>
              <a:t>информации;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лингвистические </a:t>
            </a:r>
            <a:r>
              <a:rPr lang="ru-RU" sz="2800" dirty="0" smtClean="0"/>
              <a:t>средства</a:t>
            </a:r>
            <a:br>
              <a:rPr lang="ru-RU" sz="2800" dirty="0" smtClean="0"/>
            </a:br>
            <a:r>
              <a:rPr lang="ru-RU" sz="2800" dirty="0" smtClean="0"/>
              <a:t>библиотечных и</a:t>
            </a:r>
            <a:br>
              <a:rPr lang="ru-RU" sz="2800" dirty="0" smtClean="0"/>
            </a:br>
            <a:r>
              <a:rPr lang="ru-RU" sz="2800" dirty="0" smtClean="0"/>
              <a:t>информационных </a:t>
            </a:r>
            <a:r>
              <a:rPr lang="ru-RU" sz="2800" dirty="0"/>
              <a:t>технологий;</a:t>
            </a:r>
          </a:p>
          <a:p>
            <a:pPr marL="571500" indent="-571500">
              <a:buFont typeface="Wingdings" pitchFamily="2" charset="2"/>
              <a:buChar char="q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319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E6D0A8"/>
          </a:solidFill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1. Библиотечно-информационная </a:t>
            </a:r>
            <a:r>
              <a:rPr lang="ru-RU" sz="3200" b="1" dirty="0">
                <a:latin typeface="+mn-lt"/>
              </a:rPr>
              <a:t>деятельность – возможность изучить</a:t>
            </a:r>
          </a:p>
        </p:txBody>
      </p:sp>
      <p:pic>
        <p:nvPicPr>
          <p:cNvPr id="1026" name="Picture 2" descr="C:\Users\Натфка\Desktop\iZ0IE1M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" y="3988228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412776"/>
            <a:ext cx="853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русскую и зарубежную </a:t>
            </a:r>
            <a:r>
              <a:rPr lang="ru-RU" sz="2800" dirty="0" smtClean="0"/>
              <a:t>литературу</a:t>
            </a:r>
            <a:endParaRPr lang="ru-RU" sz="2800" dirty="0"/>
          </a:p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сетевую </a:t>
            </a:r>
            <a:r>
              <a:rPr lang="ru-RU" sz="2800" dirty="0" smtClean="0"/>
              <a:t>литературу</a:t>
            </a:r>
            <a:endParaRPr lang="ru-RU" sz="2800" dirty="0"/>
          </a:p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традиционную культуру </a:t>
            </a:r>
            <a:r>
              <a:rPr lang="ru-RU" sz="2800" dirty="0" smtClean="0"/>
              <a:t>России</a:t>
            </a:r>
            <a:endParaRPr lang="ru-RU" sz="2800" dirty="0"/>
          </a:p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русский язык и культуру </a:t>
            </a:r>
            <a:r>
              <a:rPr lang="ru-RU" sz="2800" dirty="0" smtClean="0"/>
              <a:t>речи</a:t>
            </a:r>
            <a:endParaRPr lang="ru-RU" sz="2800" dirty="0"/>
          </a:p>
          <a:p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3645024"/>
            <a:ext cx="64151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теорию речевой </a:t>
            </a:r>
            <a:r>
              <a:rPr lang="ru-RU" sz="2800" dirty="0" smtClean="0"/>
              <a:t>коммуникации</a:t>
            </a:r>
            <a:endParaRPr lang="ru-RU" sz="2800" dirty="0"/>
          </a:p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документную </a:t>
            </a:r>
            <a:r>
              <a:rPr lang="ru-RU" sz="2800" dirty="0" smtClean="0"/>
              <a:t>лингвистику</a:t>
            </a:r>
            <a:endParaRPr lang="ru-RU" sz="2800" dirty="0"/>
          </a:p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культуру делового </a:t>
            </a:r>
            <a:r>
              <a:rPr lang="ru-RU" sz="2800" dirty="0" smtClean="0"/>
              <a:t>общения</a:t>
            </a:r>
            <a:endParaRPr lang="ru-RU" sz="2800" dirty="0"/>
          </a:p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информационно-библиотечное </a:t>
            </a:r>
            <a:r>
              <a:rPr lang="ru-RU" sz="2800" dirty="0" smtClean="0"/>
              <a:t>право</a:t>
            </a:r>
            <a:endParaRPr lang="ru-RU" sz="2800" dirty="0"/>
          </a:p>
          <a:p>
            <a:pPr marL="571500" indent="-571500">
              <a:buFont typeface="Wingdings" pitchFamily="2" charset="2"/>
              <a:buChar char="q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350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E6D0A8"/>
          </a:solidFill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2. Библиотечно-информационная </a:t>
            </a:r>
            <a:r>
              <a:rPr lang="ru-RU" sz="3200" b="1" dirty="0">
                <a:latin typeface="+mn-lt"/>
              </a:rPr>
              <a:t>деятельность – </a:t>
            </a:r>
            <a:r>
              <a:rPr lang="ru-RU" sz="3200" b="1" dirty="0">
                <a:latin typeface="+mn-lt"/>
              </a:rPr>
              <a:t>возможность научиться</a:t>
            </a:r>
            <a:endParaRPr lang="ru-RU" sz="32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183" y="1412776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библиотечно-информационному </a:t>
            </a:r>
            <a:r>
              <a:rPr lang="ru-RU" sz="2800" dirty="0" smtClean="0"/>
              <a:t>менеджменту</a:t>
            </a:r>
            <a:endParaRPr lang="ru-RU" sz="2800" dirty="0"/>
          </a:p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составлять библиографические описания, аннотации, рефераты, </a:t>
            </a:r>
            <a:r>
              <a:rPr lang="ru-RU" sz="2800" dirty="0" smtClean="0"/>
              <a:t>презентации</a:t>
            </a:r>
            <a:endParaRPr lang="ru-RU" sz="2800" dirty="0"/>
          </a:p>
        </p:txBody>
      </p:sp>
      <p:pic>
        <p:nvPicPr>
          <p:cNvPr id="2050" name="Picture 2" descr="C:\Users\Натфка\Desktop\15011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435597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3183" y="2708920"/>
            <a:ext cx="86892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профессионально редактировать </a:t>
            </a:r>
            <a:r>
              <a:rPr lang="ru-RU" sz="2800" dirty="0" smtClean="0"/>
              <a:t>тексты</a:t>
            </a:r>
            <a:endParaRPr lang="ru-RU" sz="2800" dirty="0"/>
          </a:p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осуществлять информационно-библиографический </a:t>
            </a:r>
            <a:r>
              <a:rPr lang="ru-RU" sz="2800" dirty="0" smtClean="0"/>
              <a:t>поиск</a:t>
            </a:r>
            <a:endParaRPr lang="ru-RU" sz="2800" dirty="0"/>
          </a:p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осуществлять </a:t>
            </a:r>
            <a:r>
              <a:rPr lang="ru-RU" sz="2800" dirty="0" smtClean="0"/>
              <a:t>проектную</a:t>
            </a:r>
            <a:br>
              <a:rPr lang="ru-RU" sz="2800" dirty="0" smtClean="0"/>
            </a:br>
            <a:r>
              <a:rPr lang="ru-RU" sz="2800" dirty="0" smtClean="0"/>
              <a:t>деятельность библиотеки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ru-RU" sz="2800" dirty="0"/>
              <a:t>управлять </a:t>
            </a:r>
            <a:r>
              <a:rPr lang="ru-RU" sz="2800" dirty="0" smtClean="0"/>
              <a:t>качеством</a:t>
            </a:r>
            <a:br>
              <a:rPr lang="ru-RU" sz="2800" dirty="0" smtClean="0"/>
            </a:br>
            <a:r>
              <a:rPr lang="ru-RU" sz="2800" dirty="0" smtClean="0"/>
              <a:t>информационной продукции</a:t>
            </a:r>
            <a:endParaRPr lang="ru-RU" sz="2800" dirty="0"/>
          </a:p>
          <a:p>
            <a:pPr marL="571500" indent="-571500">
              <a:buFont typeface="Wingdings" pitchFamily="2" charset="2"/>
              <a:buChar char="q"/>
            </a:pPr>
            <a:endParaRPr lang="ru-RU" sz="2800" dirty="0" smtClean="0"/>
          </a:p>
          <a:p>
            <a:pPr marL="571500" indent="-571500">
              <a:buFont typeface="Wingdings" pitchFamily="2" charset="2"/>
              <a:buChar char="q"/>
            </a:pPr>
            <a:endParaRPr lang="ru-RU" sz="2800" dirty="0"/>
          </a:p>
          <a:p>
            <a:pPr marL="571500" indent="-571500">
              <a:buFont typeface="Wingdings" pitchFamily="2" charset="2"/>
              <a:buChar char="q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98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rgbClr val="E6D0A8"/>
          </a:solidFill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3. Библиотечно-информационная </a:t>
            </a:r>
            <a:r>
              <a:rPr lang="ru-RU" sz="3200" b="1" dirty="0">
                <a:latin typeface="+mn-lt"/>
              </a:rPr>
              <a:t>деятельность – </a:t>
            </a:r>
            <a:r>
              <a:rPr lang="ru-RU" sz="3200" b="1" dirty="0">
                <a:latin typeface="+mn-lt"/>
              </a:rPr>
              <a:t>возможность пройти практику</a:t>
            </a:r>
            <a:endParaRPr lang="ru-RU" sz="3200" b="1" dirty="0">
              <a:latin typeface="+mn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-51557" y="1781200"/>
            <a:ext cx="4569961" cy="1431776"/>
          </a:xfrm>
          <a:prstGeom prst="roundRect">
            <a:avLst/>
          </a:prstGeom>
          <a:solidFill>
            <a:schemeClr val="bg1"/>
          </a:solidFill>
          <a:ln>
            <a:solidFill>
              <a:srgbClr val="745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Учебная </a:t>
            </a:r>
            <a:r>
              <a:rPr lang="ru-RU" sz="3200" dirty="0" smtClean="0">
                <a:solidFill>
                  <a:schemeClr val="tx1"/>
                </a:solidFill>
              </a:rPr>
              <a:t>(ознакомительная)</a:t>
            </a:r>
            <a:endParaRPr lang="ru-RU" sz="3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4039" y="1802728"/>
            <a:ext cx="4569961" cy="1388720"/>
          </a:xfrm>
          <a:prstGeom prst="roundRect">
            <a:avLst/>
          </a:prstGeom>
          <a:solidFill>
            <a:schemeClr val="bg1"/>
          </a:solidFill>
          <a:ln>
            <a:solidFill>
              <a:srgbClr val="745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Производственная </a:t>
            </a:r>
            <a:r>
              <a:rPr lang="ru-RU" sz="3200" dirty="0" smtClean="0">
                <a:solidFill>
                  <a:schemeClr val="tx1"/>
                </a:solidFill>
              </a:rPr>
              <a:t>(технологическая)</a:t>
            </a:r>
            <a:endParaRPr lang="ru-RU" sz="3200" dirty="0"/>
          </a:p>
        </p:txBody>
      </p:sp>
      <p:pic>
        <p:nvPicPr>
          <p:cNvPr id="6146" name="Picture 2" descr="https://i7.photo.2gis.com/images/geo/41/5770237036290737_9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6886"/>
            <a:ext cx="9195558" cy="272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4136886"/>
            <a:ext cx="3509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Библиотеки </a:t>
            </a:r>
            <a:r>
              <a:rPr lang="ru-RU" sz="4000" b="1" dirty="0" smtClean="0"/>
              <a:t>УР</a:t>
            </a:r>
            <a:endParaRPr lang="ru-RU" sz="4000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1585351" y="3212976"/>
            <a:ext cx="1296144" cy="1008112"/>
          </a:xfrm>
          <a:prstGeom prst="downArrow">
            <a:avLst/>
          </a:prstGeom>
          <a:solidFill>
            <a:srgbClr val="745028"/>
          </a:solidFill>
          <a:ln>
            <a:solidFill>
              <a:srgbClr val="745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210947" y="3212976"/>
            <a:ext cx="1296144" cy="1008112"/>
          </a:xfrm>
          <a:prstGeom prst="downArrow">
            <a:avLst/>
          </a:prstGeom>
          <a:solidFill>
            <a:srgbClr val="745028"/>
          </a:solidFill>
          <a:ln>
            <a:solidFill>
              <a:srgbClr val="745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392</Words>
  <Application>Microsoft Office PowerPoint</Application>
  <PresentationFormat>Экран (4:3)</PresentationFormat>
  <Paragraphs>94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Современный библиотекарь – </vt:lpstr>
      <vt:lpstr>Современный библиотекарь – </vt:lpstr>
      <vt:lpstr>Вступительные экзамены – ЕГЭ:</vt:lpstr>
      <vt:lpstr>Вступительные экзамены (для выпускников СПО):</vt:lpstr>
      <vt:lpstr>1. Библиотечно-информационная деятельность – возможность изучить</vt:lpstr>
      <vt:lpstr>1. Библиотечно-информационная деятельность – возможность изучить</vt:lpstr>
      <vt:lpstr>2. Библиотечно-информационная деятельность – возможность научиться</vt:lpstr>
      <vt:lpstr>3. Библиотечно-информационная деятельность – возможность пройти практику</vt:lpstr>
      <vt:lpstr>3. Библиотечно-информационная деятельность – возможность пройти практику</vt:lpstr>
      <vt:lpstr>4. Библиотечно-информационная деятельность – возможность найти работу</vt:lpstr>
      <vt:lpstr>4. Библиотечно-информационная деятельность – возможность найти работу</vt:lpstr>
      <vt:lpstr>4. Библиотечно-информационная деятельность – возможность найти работу</vt:lpstr>
      <vt:lpstr>4. Библиотечно-информационная деятельность – возможность найти работу</vt:lpstr>
      <vt:lpstr>5. Библиотечно-информационная деятельность – возможность реализовать научные интересы</vt:lpstr>
      <vt:lpstr>5. Библиотечно-информационная деятельность – возможность реализовать научные интересы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Натафка</dc:creator>
  <cp:lastModifiedBy>Голубкова</cp:lastModifiedBy>
  <cp:revision>67</cp:revision>
  <dcterms:created xsi:type="dcterms:W3CDTF">2019-12-10T17:18:27Z</dcterms:created>
  <dcterms:modified xsi:type="dcterms:W3CDTF">2020-12-21T09:45:17Z</dcterms:modified>
</cp:coreProperties>
</file>